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349" r:id="rId3"/>
    <p:sldId id="324" r:id="rId4"/>
    <p:sldId id="323" r:id="rId6"/>
    <p:sldId id="325" r:id="rId7"/>
    <p:sldId id="339" r:id="rId8"/>
    <p:sldId id="369" r:id="rId9"/>
    <p:sldId id="340" r:id="rId10"/>
    <p:sldId id="341" r:id="rId11"/>
    <p:sldId id="385" r:id="rId12"/>
    <p:sldId id="326" r:id="rId13"/>
    <p:sldId id="342" r:id="rId14"/>
    <p:sldId id="343" r:id="rId15"/>
    <p:sldId id="328" r:id="rId16"/>
    <p:sldId id="346" r:id="rId17"/>
    <p:sldId id="345" r:id="rId18"/>
    <p:sldId id="386" r:id="rId19"/>
    <p:sldId id="329" r:id="rId20"/>
    <p:sldId id="330" r:id="rId21"/>
    <p:sldId id="387" r:id="rId22"/>
    <p:sldId id="296" r:id="rId23"/>
    <p:sldId id="388" r:id="rId24"/>
    <p:sldId id="389" r:id="rId25"/>
    <p:sldId id="390" r:id="rId26"/>
    <p:sldId id="391" r:id="rId27"/>
    <p:sldId id="370" r:id="rId28"/>
    <p:sldId id="335" r:id="rId29"/>
    <p:sldId id="347"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FB6003"/>
    <a:srgbClr val="EAEAEA"/>
    <a:srgbClr val="F2F2F2"/>
    <a:srgbClr val="A5A5A5"/>
    <a:srgbClr val="0F3D4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1359" autoAdjust="0"/>
    <p:restoredTop sz="85062" autoAdjust="0"/>
  </p:normalViewPr>
  <p:slideViewPr>
    <p:cSldViewPr snapToGrid="0">
      <p:cViewPr>
        <p:scale>
          <a:sx n="66" d="100"/>
          <a:sy n="66" d="100"/>
        </p:scale>
        <p:origin x="2280" y="485"/>
      </p:cViewPr>
      <p:guideLst>
        <p:guide orient="horz" pos="2137"/>
        <p:guide pos="3980"/>
      </p:guideLst>
    </p:cSldViewPr>
  </p:slideViewPr>
  <p:notesTextViewPr>
    <p:cViewPr>
      <p:scale>
        <a:sx n="1" d="1"/>
        <a:sy n="1" d="1"/>
      </p:scale>
      <p:origin x="0" y="0"/>
    </p:cViewPr>
  </p:notesTextViewPr>
  <p:sorterViewPr>
    <p:cViewPr>
      <p:scale>
        <a:sx n="66" d="100"/>
        <a:sy n="66" d="100"/>
      </p:scale>
      <p:origin x="0" y="-274"/>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BA2B50-2C1A-4BE4-A9FF-4A44D6B9947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CBAB72-493C-4788-98EA-4DBDF0021BF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821F944-99F2-4AD0-A929-83833E9D270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AF65D8C-A3A1-4DA5-9103-0F85D020FAD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AF65D8C-A3A1-4DA5-9103-0F85D020FAD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821F944-99F2-4AD0-A929-83833E9D270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AF65D8C-A3A1-4DA5-9103-0F85D020FAD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AF65D8C-A3A1-4DA5-9103-0F85D020FAD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AF65D8C-A3A1-4DA5-9103-0F85D020FAD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AF65D8C-A3A1-4DA5-9103-0F85D020FAD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AF65D8C-A3A1-4DA5-9103-0F85D020FAD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8" name="图片占位符 7"/>
          <p:cNvSpPr>
            <a:spLocks noGrp="1"/>
          </p:cNvSpPr>
          <p:nvPr>
            <p:ph type="pic" sz="quarter" idx="13"/>
          </p:nvPr>
        </p:nvSpPr>
        <p:spPr>
          <a:xfrm>
            <a:off x="1685994" y="0"/>
            <a:ext cx="10272704" cy="6858000"/>
          </a:xfrm>
          <a:custGeom>
            <a:avLst/>
            <a:gdLst>
              <a:gd name="connsiteX0" fmla="*/ 1329906 w 10272704"/>
              <a:gd name="connsiteY0" fmla="*/ 0 h 6858000"/>
              <a:gd name="connsiteX1" fmla="*/ 8942799 w 10272704"/>
              <a:gd name="connsiteY1" fmla="*/ 0 h 6858000"/>
              <a:gd name="connsiteX2" fmla="*/ 9099811 w 10272704"/>
              <a:gd name="connsiteY2" fmla="*/ 184652 h 6858000"/>
              <a:gd name="connsiteX3" fmla="*/ 10272704 w 10272704"/>
              <a:gd name="connsiteY3" fmla="*/ 3512972 h 6858000"/>
              <a:gd name="connsiteX4" fmla="*/ 9099811 w 10272704"/>
              <a:gd name="connsiteY4" fmla="*/ 6841293 h 6858000"/>
              <a:gd name="connsiteX5" fmla="*/ 9085604 w 10272704"/>
              <a:gd name="connsiteY5" fmla="*/ 6858000 h 6858000"/>
              <a:gd name="connsiteX6" fmla="*/ 1187100 w 10272704"/>
              <a:gd name="connsiteY6" fmla="*/ 6858000 h 6858000"/>
              <a:gd name="connsiteX7" fmla="*/ 1172894 w 10272704"/>
              <a:gd name="connsiteY7" fmla="*/ 6841293 h 6858000"/>
              <a:gd name="connsiteX8" fmla="*/ 0 w 10272704"/>
              <a:gd name="connsiteY8" fmla="*/ 3512972 h 6858000"/>
              <a:gd name="connsiteX9" fmla="*/ 1172894 w 10272704"/>
              <a:gd name="connsiteY9" fmla="*/ 1846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72704" h="6858000">
                <a:moveTo>
                  <a:pt x="1329906" y="0"/>
                </a:moveTo>
                <a:lnTo>
                  <a:pt x="8942799" y="0"/>
                </a:lnTo>
                <a:lnTo>
                  <a:pt x="9099811" y="184652"/>
                </a:lnTo>
                <a:cubicBezTo>
                  <a:pt x="9832542" y="1089127"/>
                  <a:pt x="10272704" y="2248685"/>
                  <a:pt x="10272704" y="3512972"/>
                </a:cubicBezTo>
                <a:cubicBezTo>
                  <a:pt x="10272704" y="4777259"/>
                  <a:pt x="9832542" y="5936818"/>
                  <a:pt x="9099811" y="6841293"/>
                </a:cubicBezTo>
                <a:lnTo>
                  <a:pt x="9085604" y="6858000"/>
                </a:lnTo>
                <a:lnTo>
                  <a:pt x="1187100" y="6858000"/>
                </a:lnTo>
                <a:lnTo>
                  <a:pt x="1172894" y="6841293"/>
                </a:lnTo>
                <a:cubicBezTo>
                  <a:pt x="440163" y="5936818"/>
                  <a:pt x="0" y="4777259"/>
                  <a:pt x="0" y="3512972"/>
                </a:cubicBezTo>
                <a:cubicBezTo>
                  <a:pt x="0" y="2248685"/>
                  <a:pt x="440163" y="1089127"/>
                  <a:pt x="1172894" y="184652"/>
                </a:cubicBezTo>
                <a:close/>
              </a:path>
            </a:pathLst>
          </a:custGeom>
          <a:pattFill prst="lgCheck">
            <a:fgClr>
              <a:schemeClr val="bg1">
                <a:lumMod val="90000"/>
                <a:lumOff val="10000"/>
              </a:schemeClr>
            </a:fgClr>
            <a:bgClr>
              <a:schemeClr val="bg1"/>
            </a:bgClr>
          </a:pattFill>
        </p:spPr>
        <p:txBody>
          <a:bodyPr wrap="square" anchor="ctr">
            <a:noAutofit/>
          </a:bodyPr>
          <a:lstStyle>
            <a:lvl1pPr algn="ctr">
              <a:defRPr/>
            </a:lvl1pPr>
          </a:lstStyle>
          <a:p>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Picture Placeholder 2"/>
          <p:cNvSpPr>
            <a:spLocks noGrp="1"/>
          </p:cNvSpPr>
          <p:nvPr>
            <p:ph type="pic" sz="quarter" idx="17"/>
          </p:nvPr>
        </p:nvSpPr>
        <p:spPr>
          <a:xfrm>
            <a:off x="0" y="0"/>
            <a:ext cx="12191999" cy="6857999"/>
          </a:xfrm>
          <a:prstGeom prst="rect">
            <a:avLst/>
          </a:prstGeom>
          <a:solidFill>
            <a:schemeClr val="bg1">
              <a:lumMod val="95000"/>
            </a:schemeClr>
          </a:solidFill>
          <a:ln>
            <a:solidFill>
              <a:schemeClr val="tx1">
                <a:lumMod val="50000"/>
                <a:lumOff val="50000"/>
              </a:schemeClr>
            </a:solidFill>
          </a:ln>
        </p:spPr>
        <p:txBody>
          <a:bodyPr anchor="ctr">
            <a:normAutofit/>
          </a:bodyPr>
          <a:lstStyle>
            <a:lvl1pPr algn="ctr">
              <a:defRPr sz="2800"/>
            </a:lvl1p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标题和内容">
    <p:bg>
      <p:bgPr>
        <a:gradFill>
          <a:gsLst>
            <a:gs pos="0">
              <a:srgbClr val="FFFFFF"/>
            </a:gs>
            <a:gs pos="100000">
              <a:srgbClr val="E8E9EB"/>
            </a:gs>
          </a:gsLst>
          <a:lin ang="5400000" scaled="1"/>
        </a:gra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12192000" cy="6858000"/>
          </a:xfrm>
          <a:prstGeom prst="rect">
            <a:avLst/>
          </a:prstGeom>
          <a:pattFill prst="lgCheck">
            <a:fgClr>
              <a:schemeClr val="bg1">
                <a:lumMod val="90000"/>
                <a:lumOff val="10000"/>
              </a:schemeClr>
            </a:fgClr>
            <a:bgClr>
              <a:schemeClr val="bg1"/>
            </a:bgClr>
          </a:pattFill>
        </p:spPr>
        <p:txBody>
          <a:bodyPr anchor="ctr"/>
          <a:lstStyle>
            <a:lvl1pPr algn="ctr">
              <a:defRPr/>
            </a:lvl1pPr>
          </a:lstStyle>
          <a:p>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4_自定义版式">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4292276" y="1625928"/>
            <a:ext cx="3611881" cy="3679453"/>
          </a:xfrm>
          <a:prstGeom prst="ellipse">
            <a:avLst/>
          </a:prstGeom>
          <a:pattFill prst="lgCheck">
            <a:fgClr>
              <a:schemeClr val="bg1">
                <a:lumMod val="90000"/>
                <a:lumOff val="10000"/>
              </a:schemeClr>
            </a:fgClr>
            <a:bgClr>
              <a:schemeClr val="bg1"/>
            </a:bgClr>
          </a:pattFill>
        </p:spPr>
        <p:txBody>
          <a:bodyPr anchor="ctr"/>
          <a:lstStyle>
            <a:lvl1pPr algn="ctr">
              <a:defRPr/>
            </a:lvl1p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
        <p:nvSpPr>
          <p:cNvPr id="4" name="Picture Placeholder 2"/>
          <p:cNvSpPr>
            <a:spLocks noGrp="1"/>
          </p:cNvSpPr>
          <p:nvPr>
            <p:ph type="pic" sz="quarter" idx="12"/>
          </p:nvPr>
        </p:nvSpPr>
        <p:spPr>
          <a:xfrm>
            <a:off x="1259838" y="2131093"/>
            <a:ext cx="2340000" cy="2340000"/>
          </a:xfrm>
          <a:prstGeom prst="ellipse">
            <a:avLst/>
          </a:prstGeom>
          <a:pattFill prst="lgCheck">
            <a:fgClr>
              <a:schemeClr val="bg1">
                <a:lumMod val="90000"/>
                <a:lumOff val="10000"/>
              </a:schemeClr>
            </a:fgClr>
            <a:bgClr>
              <a:schemeClr val="bg1"/>
            </a:bgClr>
          </a:pattFill>
        </p:spPr>
        <p:txBody>
          <a:bodyPr anchor="ctr"/>
          <a:lstStyle>
            <a:lvl1pPr algn="ctr">
              <a:defRPr/>
            </a:lvl1pPr>
          </a:lstStyle>
          <a:p>
            <a:endParaRPr lang="en-US" dirty="0"/>
          </a:p>
        </p:txBody>
      </p:sp>
      <p:sp>
        <p:nvSpPr>
          <p:cNvPr id="5" name="Picture Placeholder 2"/>
          <p:cNvSpPr>
            <a:spLocks noGrp="1"/>
          </p:cNvSpPr>
          <p:nvPr>
            <p:ph type="pic" sz="quarter" idx="13"/>
          </p:nvPr>
        </p:nvSpPr>
        <p:spPr>
          <a:xfrm>
            <a:off x="4998718" y="2131093"/>
            <a:ext cx="2340000" cy="2340000"/>
          </a:xfrm>
          <a:prstGeom prst="ellipse">
            <a:avLst/>
          </a:prstGeom>
          <a:pattFill prst="lgCheck">
            <a:fgClr>
              <a:schemeClr val="bg1">
                <a:lumMod val="90000"/>
                <a:lumOff val="10000"/>
              </a:schemeClr>
            </a:fgClr>
            <a:bgClr>
              <a:schemeClr val="bg1"/>
            </a:bgClr>
          </a:pattFill>
        </p:spPr>
        <p:txBody>
          <a:bodyPr anchor="ctr"/>
          <a:lstStyle>
            <a:lvl1pPr algn="ctr">
              <a:defRPr/>
            </a:lvl1pPr>
          </a:lstStyle>
          <a:p>
            <a:endParaRPr lang="en-US" dirty="0"/>
          </a:p>
        </p:txBody>
      </p:sp>
      <p:sp>
        <p:nvSpPr>
          <p:cNvPr id="6" name="Picture Placeholder 2"/>
          <p:cNvSpPr>
            <a:spLocks noGrp="1"/>
          </p:cNvSpPr>
          <p:nvPr>
            <p:ph type="pic" sz="quarter" idx="14"/>
          </p:nvPr>
        </p:nvSpPr>
        <p:spPr>
          <a:xfrm>
            <a:off x="8747758" y="2131093"/>
            <a:ext cx="2340000" cy="2340000"/>
          </a:xfrm>
          <a:prstGeom prst="ellipse">
            <a:avLst/>
          </a:prstGeom>
          <a:pattFill prst="lgCheck">
            <a:fgClr>
              <a:schemeClr val="bg1">
                <a:lumMod val="90000"/>
                <a:lumOff val="10000"/>
              </a:schemeClr>
            </a:fgClr>
            <a:bgClr>
              <a:schemeClr val="bg1"/>
            </a:bgClr>
          </a:pattFill>
        </p:spPr>
        <p:txBody>
          <a:bodyPr anchor="ctr"/>
          <a:lstStyle>
            <a:lvl1pPr algn="ctr">
              <a:defRPr/>
            </a:lvl1p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1+#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0.xml"/><Relationship Id="rId2" Type="http://schemas.openxmlformats.org/officeDocument/2006/relationships/image" Target="../media/image1.png"/><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9.jpe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8.xml"/><Relationship Id="rId2" Type="http://schemas.openxmlformats.org/officeDocument/2006/relationships/image" Target="../media/image1.png"/><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4201160" y="4073525"/>
            <a:ext cx="1978660" cy="706755"/>
          </a:xfrm>
          <a:prstGeom prst="rect">
            <a:avLst/>
          </a:prstGeom>
          <a:noFill/>
        </p:spPr>
        <p:txBody>
          <a:bodyPr wrap="square" rtlCol="0">
            <a:spAutoFit/>
          </a:bodyPr>
          <a:lstStyle/>
          <a:p>
            <a:r>
              <a:rPr lang="en-US" altLang="zh-CN" sz="4000" dirty="0" smtClean="0">
                <a:latin typeface="华文细黑" panose="02010600040101010101" pitchFamily="2" charset="-122"/>
                <a:ea typeface="华文细黑" panose="02010600040101010101" pitchFamily="2" charset="-122"/>
              </a:rPr>
              <a:t>Listing</a:t>
            </a:r>
            <a:endParaRPr lang="en-US" altLang="zh-CN" sz="4000" dirty="0" smtClean="0">
              <a:latin typeface="华文细黑" panose="02010600040101010101" pitchFamily="2" charset="-122"/>
              <a:ea typeface="华文细黑" panose="02010600040101010101" pitchFamily="2" charset="-122"/>
            </a:endParaRPr>
          </a:p>
        </p:txBody>
      </p:sp>
      <p:sp>
        <p:nvSpPr>
          <p:cNvPr id="21" name="文本框 20"/>
          <p:cNvSpPr txBox="1"/>
          <p:nvPr/>
        </p:nvSpPr>
        <p:spPr>
          <a:xfrm>
            <a:off x="4788551" y="2066520"/>
            <a:ext cx="1649095" cy="1861185"/>
          </a:xfrm>
          <a:prstGeom prst="rect">
            <a:avLst/>
          </a:prstGeom>
          <a:noFill/>
        </p:spPr>
        <p:txBody>
          <a:bodyPr wrap="none" rtlCol="0">
            <a:spAutoFit/>
          </a:bodyPr>
          <a:lstStyle/>
          <a:p>
            <a:r>
              <a:rPr lang="zh-CN" sz="11500" b="1" dirty="0" smtClean="0">
                <a:latin typeface="造字工房悦黑体验版纤细体" pitchFamily="50" charset="-122"/>
                <a:ea typeface="造字工房悦黑体验版纤细体" pitchFamily="50" charset="-122"/>
              </a:rPr>
              <a:t>优</a:t>
            </a:r>
            <a:endParaRPr lang="zh-CN" sz="11500" b="1" dirty="0" smtClean="0">
              <a:latin typeface="造字工房悦黑体验版纤细体" pitchFamily="50" charset="-122"/>
              <a:ea typeface="造字工房悦黑体验版纤细体" pitchFamily="50" charset="-122"/>
            </a:endParaRPr>
          </a:p>
        </p:txBody>
      </p:sp>
      <p:grpSp>
        <p:nvGrpSpPr>
          <p:cNvPr id="12" name="组合 11"/>
          <p:cNvGrpSpPr/>
          <p:nvPr/>
        </p:nvGrpSpPr>
        <p:grpSpPr>
          <a:xfrm>
            <a:off x="2329297" y="-4977150"/>
            <a:ext cx="6324459" cy="5879615"/>
            <a:chOff x="8999021" y="-5237553"/>
            <a:chExt cx="9371755" cy="8712577"/>
          </a:xfrm>
        </p:grpSpPr>
        <p:sp>
          <p:nvSpPr>
            <p:cNvPr id="16" name="椭圆 15"/>
            <p:cNvSpPr/>
            <p:nvPr/>
          </p:nvSpPr>
          <p:spPr>
            <a:xfrm rot="12209326">
              <a:off x="9711864" y="-5237553"/>
              <a:ext cx="8305799"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rot="20560962">
              <a:off x="10064976" y="-492007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rot="7200000">
              <a:off x="8999019" y="-4830773"/>
              <a:ext cx="8305799" cy="8305796"/>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4409439" y="4878825"/>
            <a:ext cx="7860204" cy="7629939"/>
            <a:chOff x="9167665" y="-5547785"/>
            <a:chExt cx="9203111" cy="8933507"/>
          </a:xfrm>
        </p:grpSpPr>
        <p:sp>
          <p:nvSpPr>
            <p:cNvPr id="24" name="椭圆 23"/>
            <p:cNvSpPr/>
            <p:nvPr/>
          </p:nvSpPr>
          <p:spPr>
            <a:xfrm rot="12209326">
              <a:off x="9167665" y="-5547785"/>
              <a:ext cx="8305799"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rot="20560962">
              <a:off x="10064976" y="-492007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rot="7200000">
              <a:off x="9359066" y="-4966269"/>
              <a:ext cx="8305800"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rot="705389">
            <a:off x="11030926" y="1004773"/>
            <a:ext cx="5858641" cy="5956510"/>
            <a:chOff x="9689281" y="-5440800"/>
            <a:chExt cx="8681497" cy="8826525"/>
          </a:xfrm>
        </p:grpSpPr>
        <p:sp>
          <p:nvSpPr>
            <p:cNvPr id="28" name="椭圆 27"/>
            <p:cNvSpPr/>
            <p:nvPr/>
          </p:nvSpPr>
          <p:spPr>
            <a:xfrm rot="12209326">
              <a:off x="9689281" y="-544080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rot="20560962">
              <a:off x="10064978" y="-4920078"/>
              <a:ext cx="8305800" cy="8305803"/>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椭圆 14"/>
          <p:cNvSpPr>
            <a:spLocks noChangeAspect="1"/>
          </p:cNvSpPr>
          <p:nvPr/>
        </p:nvSpPr>
        <p:spPr>
          <a:xfrm>
            <a:off x="5569278" y="684760"/>
            <a:ext cx="288000" cy="288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椭圆 4"/>
          <p:cNvSpPr>
            <a:spLocks noChangeAspect="1"/>
          </p:cNvSpPr>
          <p:nvPr/>
        </p:nvSpPr>
        <p:spPr>
          <a:xfrm>
            <a:off x="1422400" y="5735321"/>
            <a:ext cx="252000" cy="250527"/>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9365462" y="2331449"/>
            <a:ext cx="279814" cy="27981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a:spLocks noChangeAspect="1"/>
          </p:cNvSpPr>
          <p:nvPr/>
        </p:nvSpPr>
        <p:spPr>
          <a:xfrm>
            <a:off x="11225315" y="4915960"/>
            <a:ext cx="288000" cy="288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flipH="1">
            <a:off x="5101379" y="5442433"/>
            <a:ext cx="356430" cy="35643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6071120" y="3220755"/>
            <a:ext cx="1649095" cy="1861185"/>
          </a:xfrm>
          <a:prstGeom prst="rect">
            <a:avLst/>
          </a:prstGeom>
          <a:noFill/>
        </p:spPr>
        <p:txBody>
          <a:bodyPr wrap="none" rtlCol="0">
            <a:spAutoFit/>
          </a:bodyPr>
          <a:lstStyle/>
          <a:p>
            <a:r>
              <a:rPr lang="zh-CN" sz="11500" b="1" dirty="0" smtClean="0">
                <a:latin typeface="造字工房悦黑体验版纤细体" pitchFamily="50" charset="-122"/>
                <a:ea typeface="造字工房悦黑体验版纤细体" pitchFamily="50" charset="-122"/>
              </a:rPr>
              <a:t>化</a:t>
            </a:r>
            <a:endParaRPr lang="zh-CN" sz="11500" b="1" dirty="0" smtClean="0">
              <a:latin typeface="造字工房悦黑体验版纤细体" pitchFamily="50" charset="-122"/>
              <a:ea typeface="造字工房悦黑体验版纤细体" pitchFamily="50" charset="-122"/>
            </a:endParaRPr>
          </a:p>
        </p:txBody>
      </p:sp>
      <p:pic>
        <p:nvPicPr>
          <p:cNvPr id="3" name="图片 2" descr="C:/Users/admin/AppData/Local/Temp/kaimatting_20191117144220/output_20191117144244..pngoutput_20191117144244."/>
          <p:cNvPicPr>
            <a:picLocks noChangeAspect="1"/>
          </p:cNvPicPr>
          <p:nvPr/>
        </p:nvPicPr>
        <p:blipFill>
          <a:blip r:embed="rId1"/>
          <a:stretch>
            <a:fillRect/>
          </a:stretch>
        </p:blipFill>
        <p:spPr>
          <a:xfrm>
            <a:off x="4445" y="984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par>
                                <p:cTn id="11" presetID="8" presetClass="emph" presetSubtype="0" fill="hold" nodeType="withEffect">
                                  <p:stCondLst>
                                    <p:cond delay="0"/>
                                  </p:stCondLst>
                                  <p:childTnLst>
                                    <p:animRot by="-21600000">
                                      <p:cBhvr>
                                        <p:cTn id="12" dur="1750" fill="hold"/>
                                        <p:tgtEl>
                                          <p:spTgt spid="12"/>
                                        </p:tgtEl>
                                        <p:attrNameLst>
                                          <p:attrName>r</p:attrName>
                                        </p:attrNameLst>
                                      </p:cBhvr>
                                    </p:animRot>
                                  </p:childTnLst>
                                </p:cTn>
                              </p:par>
                              <p:par>
                                <p:cTn id="13" presetID="31" presetClass="entr" presetSubtype="0" fill="hold"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p:cTn id="15" dur="1000" fill="hold"/>
                                        <p:tgtEl>
                                          <p:spTgt spid="27"/>
                                        </p:tgtEl>
                                        <p:attrNameLst>
                                          <p:attrName>ppt_w</p:attrName>
                                        </p:attrNameLst>
                                      </p:cBhvr>
                                      <p:tavLst>
                                        <p:tav tm="0">
                                          <p:val>
                                            <p:fltVal val="0"/>
                                          </p:val>
                                        </p:tav>
                                        <p:tav tm="100000">
                                          <p:val>
                                            <p:strVal val="#ppt_w"/>
                                          </p:val>
                                        </p:tav>
                                      </p:tavLst>
                                    </p:anim>
                                    <p:anim calcmode="lin" valueType="num">
                                      <p:cBhvr>
                                        <p:cTn id="16" dur="1000" fill="hold"/>
                                        <p:tgtEl>
                                          <p:spTgt spid="27"/>
                                        </p:tgtEl>
                                        <p:attrNameLst>
                                          <p:attrName>ppt_h</p:attrName>
                                        </p:attrNameLst>
                                      </p:cBhvr>
                                      <p:tavLst>
                                        <p:tav tm="0">
                                          <p:val>
                                            <p:fltVal val="0"/>
                                          </p:val>
                                        </p:tav>
                                        <p:tav tm="100000">
                                          <p:val>
                                            <p:strVal val="#ppt_h"/>
                                          </p:val>
                                        </p:tav>
                                      </p:tavLst>
                                    </p:anim>
                                    <p:anim calcmode="lin" valueType="num">
                                      <p:cBhvr>
                                        <p:cTn id="17" dur="1000" fill="hold"/>
                                        <p:tgtEl>
                                          <p:spTgt spid="27"/>
                                        </p:tgtEl>
                                        <p:attrNameLst>
                                          <p:attrName>style.rotation</p:attrName>
                                        </p:attrNameLst>
                                      </p:cBhvr>
                                      <p:tavLst>
                                        <p:tav tm="0">
                                          <p:val>
                                            <p:fltVal val="90"/>
                                          </p:val>
                                        </p:tav>
                                        <p:tav tm="100000">
                                          <p:val>
                                            <p:fltVal val="0"/>
                                          </p:val>
                                        </p:tav>
                                      </p:tavLst>
                                    </p:anim>
                                    <p:animEffect transition="in" filter="fade">
                                      <p:cBhvr>
                                        <p:cTn id="18" dur="1000"/>
                                        <p:tgtEl>
                                          <p:spTgt spid="27"/>
                                        </p:tgtEl>
                                      </p:cBhvr>
                                    </p:animEffect>
                                  </p:childTnLst>
                                </p:cTn>
                              </p:par>
                              <p:par>
                                <p:cTn id="19" presetID="8" presetClass="emph" presetSubtype="0" fill="hold" nodeType="withEffect">
                                  <p:stCondLst>
                                    <p:cond delay="0"/>
                                  </p:stCondLst>
                                  <p:childTnLst>
                                    <p:animRot by="-21600000">
                                      <p:cBhvr>
                                        <p:cTn id="20" dur="1750" fill="hold"/>
                                        <p:tgtEl>
                                          <p:spTgt spid="27"/>
                                        </p:tgtEl>
                                        <p:attrNameLst>
                                          <p:attrName>r</p:attrName>
                                        </p:attrNameLst>
                                      </p:cBhvr>
                                    </p:animRot>
                                  </p:childTnLst>
                                </p:cTn>
                              </p:par>
                              <p:par>
                                <p:cTn id="21" presetID="3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p:cTn id="23" dur="1000" fill="hold"/>
                                        <p:tgtEl>
                                          <p:spTgt spid="23"/>
                                        </p:tgtEl>
                                        <p:attrNameLst>
                                          <p:attrName>ppt_w</p:attrName>
                                        </p:attrNameLst>
                                      </p:cBhvr>
                                      <p:tavLst>
                                        <p:tav tm="0">
                                          <p:val>
                                            <p:fltVal val="0"/>
                                          </p:val>
                                        </p:tav>
                                        <p:tav tm="100000">
                                          <p:val>
                                            <p:strVal val="#ppt_w"/>
                                          </p:val>
                                        </p:tav>
                                      </p:tavLst>
                                    </p:anim>
                                    <p:anim calcmode="lin" valueType="num">
                                      <p:cBhvr>
                                        <p:cTn id="24" dur="1000" fill="hold"/>
                                        <p:tgtEl>
                                          <p:spTgt spid="23"/>
                                        </p:tgtEl>
                                        <p:attrNameLst>
                                          <p:attrName>ppt_h</p:attrName>
                                        </p:attrNameLst>
                                      </p:cBhvr>
                                      <p:tavLst>
                                        <p:tav tm="0">
                                          <p:val>
                                            <p:fltVal val="0"/>
                                          </p:val>
                                        </p:tav>
                                        <p:tav tm="100000">
                                          <p:val>
                                            <p:strVal val="#ppt_h"/>
                                          </p:val>
                                        </p:tav>
                                      </p:tavLst>
                                    </p:anim>
                                    <p:anim calcmode="lin" valueType="num">
                                      <p:cBhvr>
                                        <p:cTn id="25" dur="1000" fill="hold"/>
                                        <p:tgtEl>
                                          <p:spTgt spid="23"/>
                                        </p:tgtEl>
                                        <p:attrNameLst>
                                          <p:attrName>style.rotation</p:attrName>
                                        </p:attrNameLst>
                                      </p:cBhvr>
                                      <p:tavLst>
                                        <p:tav tm="0">
                                          <p:val>
                                            <p:fltVal val="90"/>
                                          </p:val>
                                        </p:tav>
                                        <p:tav tm="100000">
                                          <p:val>
                                            <p:fltVal val="0"/>
                                          </p:val>
                                        </p:tav>
                                      </p:tavLst>
                                    </p:anim>
                                    <p:animEffect transition="in" filter="fade">
                                      <p:cBhvr>
                                        <p:cTn id="26" dur="1000"/>
                                        <p:tgtEl>
                                          <p:spTgt spid="23"/>
                                        </p:tgtEl>
                                      </p:cBhvr>
                                    </p:animEffect>
                                  </p:childTnLst>
                                </p:cTn>
                              </p:par>
                              <p:par>
                                <p:cTn id="27" presetID="8" presetClass="emph" presetSubtype="0" fill="hold" nodeType="withEffect">
                                  <p:stCondLst>
                                    <p:cond delay="0"/>
                                  </p:stCondLst>
                                  <p:childTnLst>
                                    <p:animRot by="-21600000">
                                      <p:cBhvr>
                                        <p:cTn id="28" dur="1750" fill="hold"/>
                                        <p:tgtEl>
                                          <p:spTgt spid="23"/>
                                        </p:tgtEl>
                                        <p:attrNameLst>
                                          <p:attrName>r</p:attrName>
                                        </p:attrNameLst>
                                      </p:cBhvr>
                                    </p:animRot>
                                  </p:childTnLst>
                                </p:cTn>
                              </p:par>
                            </p:childTnLst>
                          </p:cTn>
                        </p:par>
                        <p:par>
                          <p:cTn id="29" fill="hold">
                            <p:stCondLst>
                              <p:cond delay="1000"/>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21"/>
                                        </p:tgtEl>
                                        <p:attrNameLst>
                                          <p:attrName>style.visibility</p:attrName>
                                        </p:attrNameLst>
                                      </p:cBhvr>
                                      <p:to>
                                        <p:strVal val="visible"/>
                                      </p:to>
                                    </p:set>
                                    <p:anim calcmode="lin" valueType="num">
                                      <p:cBhvr>
                                        <p:cTn id="32" dur="500" fill="hold"/>
                                        <p:tgtEl>
                                          <p:spTgt spid="21"/>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21"/>
                                        </p:tgtEl>
                                        <p:attrNameLst>
                                          <p:attrName>ppt_y</p:attrName>
                                        </p:attrNameLst>
                                      </p:cBhvr>
                                      <p:tavLst>
                                        <p:tav tm="0">
                                          <p:val>
                                            <p:strVal val="#ppt_y"/>
                                          </p:val>
                                        </p:tav>
                                        <p:tav tm="100000">
                                          <p:val>
                                            <p:strVal val="#ppt_y"/>
                                          </p:val>
                                        </p:tav>
                                      </p:tavLst>
                                    </p:anim>
                                    <p:anim calcmode="lin" valueType="num">
                                      <p:cBhvr>
                                        <p:cTn id="34" dur="500" fill="hold"/>
                                        <p:tgtEl>
                                          <p:spTgt spid="21"/>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21"/>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21"/>
                                        </p:tgtEl>
                                      </p:cBhvr>
                                    </p:animEffect>
                                  </p:childTnLst>
                                </p:cTn>
                              </p:par>
                              <p:par>
                                <p:cTn id="37" presetID="41" presetClass="entr" presetSubtype="0" fill="hold" grpId="0" nodeType="withEffect">
                                  <p:stCondLst>
                                    <p:cond delay="250"/>
                                  </p:stCondLst>
                                  <p:iterate type="lt">
                                    <p:tmPct val="10000"/>
                                  </p:iterate>
                                  <p:childTnLst>
                                    <p:set>
                                      <p:cBhvr>
                                        <p:cTn id="38" dur="1" fill="hold">
                                          <p:stCondLst>
                                            <p:cond delay="0"/>
                                          </p:stCondLst>
                                        </p:cTn>
                                        <p:tgtEl>
                                          <p:spTgt spid="30"/>
                                        </p:tgtEl>
                                        <p:attrNameLst>
                                          <p:attrName>style.visibility</p:attrName>
                                        </p:attrNameLst>
                                      </p:cBhvr>
                                      <p:to>
                                        <p:strVal val="visible"/>
                                      </p:to>
                                    </p:set>
                                    <p:anim calcmode="lin" valueType="num">
                                      <p:cBhvr>
                                        <p:cTn id="39" dur="500" fill="hold"/>
                                        <p:tgtEl>
                                          <p:spTgt spid="30"/>
                                        </p:tgtEl>
                                        <p:attrNameLst>
                                          <p:attrName>ppt_x</p:attrName>
                                        </p:attrNameLst>
                                      </p:cBhvr>
                                      <p:tavLst>
                                        <p:tav tm="0">
                                          <p:val>
                                            <p:strVal val="#ppt_x"/>
                                          </p:val>
                                        </p:tav>
                                        <p:tav tm="50000">
                                          <p:val>
                                            <p:strVal val="#ppt_x+.1"/>
                                          </p:val>
                                        </p:tav>
                                        <p:tav tm="100000">
                                          <p:val>
                                            <p:strVal val="#ppt_x"/>
                                          </p:val>
                                        </p:tav>
                                      </p:tavLst>
                                    </p:anim>
                                    <p:anim calcmode="lin" valueType="num">
                                      <p:cBhvr>
                                        <p:cTn id="40" dur="500" fill="hold"/>
                                        <p:tgtEl>
                                          <p:spTgt spid="30"/>
                                        </p:tgtEl>
                                        <p:attrNameLst>
                                          <p:attrName>ppt_y</p:attrName>
                                        </p:attrNameLst>
                                      </p:cBhvr>
                                      <p:tavLst>
                                        <p:tav tm="0">
                                          <p:val>
                                            <p:strVal val="#ppt_y"/>
                                          </p:val>
                                        </p:tav>
                                        <p:tav tm="100000">
                                          <p:val>
                                            <p:strVal val="#ppt_y"/>
                                          </p:val>
                                        </p:tav>
                                      </p:tavLst>
                                    </p:anim>
                                    <p:anim calcmode="lin" valueType="num">
                                      <p:cBhvr>
                                        <p:cTn id="41" dur="500" fill="hold"/>
                                        <p:tgtEl>
                                          <p:spTgt spid="30"/>
                                        </p:tgtEl>
                                        <p:attrNameLst>
                                          <p:attrName>ppt_h</p:attrName>
                                        </p:attrNameLst>
                                      </p:cBhvr>
                                      <p:tavLst>
                                        <p:tav tm="0">
                                          <p:val>
                                            <p:strVal val="#ppt_h/10"/>
                                          </p:val>
                                        </p:tav>
                                        <p:tav tm="50000">
                                          <p:val>
                                            <p:strVal val="#ppt_h+.01"/>
                                          </p:val>
                                        </p:tav>
                                        <p:tav tm="100000">
                                          <p:val>
                                            <p:strVal val="#ppt_h"/>
                                          </p:val>
                                        </p:tav>
                                      </p:tavLst>
                                    </p:anim>
                                    <p:anim calcmode="lin" valueType="num">
                                      <p:cBhvr>
                                        <p:cTn id="42" dur="500" fill="hold"/>
                                        <p:tgtEl>
                                          <p:spTgt spid="30"/>
                                        </p:tgtEl>
                                        <p:attrNameLst>
                                          <p:attrName>ppt_w</p:attrName>
                                        </p:attrNameLst>
                                      </p:cBhvr>
                                      <p:tavLst>
                                        <p:tav tm="0">
                                          <p:val>
                                            <p:strVal val="#ppt_w/10"/>
                                          </p:val>
                                        </p:tav>
                                        <p:tav tm="50000">
                                          <p:val>
                                            <p:strVal val="#ppt_w+.01"/>
                                          </p:val>
                                        </p:tav>
                                        <p:tav tm="100000">
                                          <p:val>
                                            <p:strVal val="#ppt_w"/>
                                          </p:val>
                                        </p:tav>
                                      </p:tavLst>
                                    </p:anim>
                                    <p:animEffect transition="in" filter="fade">
                                      <p:cBhvr>
                                        <p:cTn id="43" dur="500" tmFilter="0,0; .5, 1; 1, 1"/>
                                        <p:tgtEl>
                                          <p:spTgt spid="30"/>
                                        </p:tgtEl>
                                      </p:cBhvr>
                                    </p:animEffect>
                                  </p:childTnLst>
                                </p:cTn>
                              </p:par>
                              <p:par>
                                <p:cTn id="44" presetID="41" presetClass="entr" presetSubtype="0" fill="hold" grpId="0" nodeType="withEffect">
                                  <p:stCondLst>
                                    <p:cond delay="500"/>
                                  </p:stCondLst>
                                  <p:iterate type="lt">
                                    <p:tmPct val="10000"/>
                                  </p:iterate>
                                  <p:childTnLst>
                                    <p:set>
                                      <p:cBhvr>
                                        <p:cTn id="45" dur="1" fill="hold">
                                          <p:stCondLst>
                                            <p:cond delay="0"/>
                                          </p:stCondLst>
                                        </p:cTn>
                                        <p:tgtEl>
                                          <p:spTgt spid="20"/>
                                        </p:tgtEl>
                                        <p:attrNameLst>
                                          <p:attrName>style.visibility</p:attrName>
                                        </p:attrNameLst>
                                      </p:cBhvr>
                                      <p:to>
                                        <p:strVal val="visible"/>
                                      </p:to>
                                    </p:set>
                                    <p:anim calcmode="lin" valueType="num">
                                      <p:cBhvr>
                                        <p:cTn id="46"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47" dur="500" fill="hold"/>
                                        <p:tgtEl>
                                          <p:spTgt spid="20"/>
                                        </p:tgtEl>
                                        <p:attrNameLst>
                                          <p:attrName>ppt_y</p:attrName>
                                        </p:attrNameLst>
                                      </p:cBhvr>
                                      <p:tavLst>
                                        <p:tav tm="0">
                                          <p:val>
                                            <p:strVal val="#ppt_y"/>
                                          </p:val>
                                        </p:tav>
                                        <p:tav tm="100000">
                                          <p:val>
                                            <p:strVal val="#ppt_y"/>
                                          </p:val>
                                        </p:tav>
                                      </p:tavLst>
                                    </p:anim>
                                    <p:anim calcmode="lin" valueType="num">
                                      <p:cBhvr>
                                        <p:cTn id="48"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49"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50" dur="500" tmFilter="0,0; .5, 1; 1, 1"/>
                                        <p:tgtEl>
                                          <p:spTgt spid="20"/>
                                        </p:tgtEl>
                                      </p:cBhvr>
                                    </p:animEffect>
                                  </p:childTnLst>
                                </p:cTn>
                              </p:par>
                            </p:childTnLst>
                          </p:cTn>
                        </p:par>
                        <p:par>
                          <p:cTn id="51" fill="hold">
                            <p:stCondLst>
                              <p:cond delay="1299"/>
                            </p:stCondLst>
                            <p:childTnLst>
                              <p:par>
                                <p:cTn id="52" presetID="10" presetClass="entr" presetSubtype="0" fill="hold" grpId="2"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par>
                                <p:cTn id="55" presetID="10" presetClass="entr" presetSubtype="0" fill="hold" grpId="2" nodeType="with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500"/>
                                        <p:tgtEl>
                                          <p:spTgt spid="13"/>
                                        </p:tgtEl>
                                      </p:cBhvr>
                                    </p:animEffect>
                                  </p:childTnLst>
                                </p:cTn>
                              </p:par>
                              <p:par>
                                <p:cTn id="58" presetID="10" presetClass="entr" presetSubtype="0" fill="hold" grpId="2" nodeType="withEffect">
                                  <p:stCondLst>
                                    <p:cond delay="0"/>
                                  </p:stCondLst>
                                  <p:childTnLst>
                                    <p:set>
                                      <p:cBhvr>
                                        <p:cTn id="59" dur="1" fill="hold">
                                          <p:stCondLst>
                                            <p:cond delay="0"/>
                                          </p:stCondLst>
                                        </p:cTn>
                                        <p:tgtEl>
                                          <p:spTgt spid="9"/>
                                        </p:tgtEl>
                                        <p:attrNameLst>
                                          <p:attrName>style.visibility</p:attrName>
                                        </p:attrNameLst>
                                      </p:cBhvr>
                                      <p:to>
                                        <p:strVal val="visible"/>
                                      </p:to>
                                    </p:set>
                                    <p:animEffect transition="in" filter="fade">
                                      <p:cBhvr>
                                        <p:cTn id="60" dur="500"/>
                                        <p:tgtEl>
                                          <p:spTgt spid="9"/>
                                        </p:tgtEl>
                                      </p:cBhvr>
                                    </p:animEffect>
                                  </p:childTnLst>
                                </p:cTn>
                              </p:par>
                              <p:par>
                                <p:cTn id="61" presetID="10" presetClass="entr" presetSubtype="0" fill="hold" grpId="2" nodeType="with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fade">
                                      <p:cBhvr>
                                        <p:cTn id="63" dur="500"/>
                                        <p:tgtEl>
                                          <p:spTgt spid="5"/>
                                        </p:tgtEl>
                                      </p:cBhvr>
                                    </p:animEffect>
                                  </p:childTnLst>
                                </p:cTn>
                              </p:par>
                              <p:par>
                                <p:cTn id="64" presetID="63" presetClass="path" presetSubtype="0" accel="50000" decel="50000" fill="hold" grpId="0" nodeType="withEffect">
                                  <p:stCondLst>
                                    <p:cond delay="0"/>
                                  </p:stCondLst>
                                  <p:childTnLst>
                                    <p:animMotion origin="layout" path="M -0.02331 0.39144 L 2.08333E-7 -3.33333E-6 " pathEditMode="relative" rAng="0" ptsTypes="AA">
                                      <p:cBhvr>
                                        <p:cTn id="65" dur="1250" fill="hold"/>
                                        <p:tgtEl>
                                          <p:spTgt spid="15"/>
                                        </p:tgtEl>
                                        <p:attrNameLst>
                                          <p:attrName>ppt_x</p:attrName>
                                          <p:attrName>ppt_y</p:attrName>
                                        </p:attrNameLst>
                                      </p:cBhvr>
                                      <p:rCtr x="1159" y="-19583"/>
                                    </p:animMotion>
                                  </p:childTnLst>
                                </p:cTn>
                              </p:par>
                              <p:par>
                                <p:cTn id="66" presetID="6" presetClass="emph" presetSubtype="0" accel="50000" decel="50000" fill="hold" grpId="1" nodeType="withEffect">
                                  <p:stCondLst>
                                    <p:cond delay="0"/>
                                  </p:stCondLst>
                                  <p:childTnLst>
                                    <p:animScale>
                                      <p:cBhvr>
                                        <p:cTn id="67" dur="1250" fill="hold"/>
                                        <p:tgtEl>
                                          <p:spTgt spid="15"/>
                                        </p:tgtEl>
                                      </p:cBhvr>
                                      <p:by x="150000" y="150000"/>
                                      <p:from x="48008" y="48008"/>
                                      <p:to x="100000" y="100000"/>
                                    </p:animScale>
                                  </p:childTnLst>
                                </p:cTn>
                              </p:par>
                              <p:par>
                                <p:cTn id="68" presetID="63" presetClass="path" presetSubtype="0" accel="50000" decel="50000" fill="hold" grpId="0" nodeType="withEffect">
                                  <p:stCondLst>
                                    <p:cond delay="0"/>
                                  </p:stCondLst>
                                  <p:childTnLst>
                                    <p:animMotion origin="layout" path="M -0.47174 -0.21875 L -1.875E-6 -1.48148E-6 " pathEditMode="relative" rAng="0" ptsTypes="AA">
                                      <p:cBhvr>
                                        <p:cTn id="69" dur="1250" fill="hold"/>
                                        <p:tgtEl>
                                          <p:spTgt spid="13"/>
                                        </p:tgtEl>
                                        <p:attrNameLst>
                                          <p:attrName>ppt_x</p:attrName>
                                          <p:attrName>ppt_y</p:attrName>
                                        </p:attrNameLst>
                                      </p:cBhvr>
                                      <p:rCtr x="23581" y="10926"/>
                                    </p:animMotion>
                                  </p:childTnLst>
                                </p:cTn>
                              </p:par>
                              <p:par>
                                <p:cTn id="70" presetID="6" presetClass="emph" presetSubtype="0" accel="50000" decel="50000" fill="hold" grpId="1" nodeType="withEffect">
                                  <p:stCondLst>
                                    <p:cond delay="0"/>
                                  </p:stCondLst>
                                  <p:childTnLst>
                                    <p:animScale>
                                      <p:cBhvr>
                                        <p:cTn id="71" dur="1250" fill="hold"/>
                                        <p:tgtEl>
                                          <p:spTgt spid="13"/>
                                        </p:tgtEl>
                                      </p:cBhvr>
                                      <p:by x="150000" y="150000"/>
                                      <p:from x="48008" y="48008"/>
                                      <p:to x="100000" y="100000"/>
                                    </p:animScale>
                                  </p:childTnLst>
                                </p:cTn>
                              </p:par>
                              <p:par>
                                <p:cTn id="72" presetID="63" presetClass="path" presetSubtype="0" accel="50000" decel="50000" fill="hold" grpId="0" nodeType="withEffect">
                                  <p:stCondLst>
                                    <p:cond delay="0"/>
                                  </p:stCondLst>
                                  <p:childTnLst>
                                    <p:animMotion origin="layout" path="M -0.325 0.1581 L 2.5E-6 3.33333E-6 " pathEditMode="relative" rAng="0" ptsTypes="AA">
                                      <p:cBhvr>
                                        <p:cTn id="73" dur="1250" fill="hold"/>
                                        <p:tgtEl>
                                          <p:spTgt spid="9"/>
                                        </p:tgtEl>
                                        <p:attrNameLst>
                                          <p:attrName>ppt_x</p:attrName>
                                          <p:attrName>ppt_y</p:attrName>
                                        </p:attrNameLst>
                                      </p:cBhvr>
                                      <p:rCtr x="16250" y="-7917"/>
                                    </p:animMotion>
                                  </p:childTnLst>
                                </p:cTn>
                              </p:par>
                              <p:par>
                                <p:cTn id="74" presetID="6" presetClass="emph" presetSubtype="0" accel="50000" decel="50000" fill="hold" grpId="1" nodeType="withEffect">
                                  <p:stCondLst>
                                    <p:cond delay="0"/>
                                  </p:stCondLst>
                                  <p:childTnLst>
                                    <p:animScale>
                                      <p:cBhvr>
                                        <p:cTn id="75" dur="1250" fill="hold"/>
                                        <p:tgtEl>
                                          <p:spTgt spid="9"/>
                                        </p:tgtEl>
                                      </p:cBhvr>
                                      <p:by x="150000" y="150000"/>
                                      <p:from x="48008" y="48008"/>
                                      <p:to x="100000" y="100000"/>
                                    </p:animScale>
                                  </p:childTnLst>
                                </p:cTn>
                              </p:par>
                              <p:par>
                                <p:cTn id="76" presetID="63" presetClass="path" presetSubtype="0" accel="50000" decel="50000" fill="hold" grpId="0" nodeType="withEffect">
                                  <p:stCondLst>
                                    <p:cond delay="0"/>
                                  </p:stCondLst>
                                  <p:childTnLst>
                                    <p:animMotion origin="layout" path="M 0.31862 -0.35741 L -3.125E-6 3.7037E-7 " pathEditMode="relative" rAng="0" ptsTypes="AA">
                                      <p:cBhvr>
                                        <p:cTn id="77" dur="1250" fill="hold"/>
                                        <p:tgtEl>
                                          <p:spTgt spid="5"/>
                                        </p:tgtEl>
                                        <p:attrNameLst>
                                          <p:attrName>ppt_x</p:attrName>
                                          <p:attrName>ppt_y</p:attrName>
                                        </p:attrNameLst>
                                      </p:cBhvr>
                                      <p:rCtr x="-15937" y="17870"/>
                                    </p:animMotion>
                                  </p:childTnLst>
                                </p:cTn>
                              </p:par>
                              <p:par>
                                <p:cTn id="78" presetID="6" presetClass="emph" presetSubtype="0" accel="50000" decel="50000" fill="hold" grpId="1" nodeType="withEffect">
                                  <p:stCondLst>
                                    <p:cond delay="0"/>
                                  </p:stCondLst>
                                  <p:childTnLst>
                                    <p:animScale>
                                      <p:cBhvr>
                                        <p:cTn id="79" dur="1250" fill="hold"/>
                                        <p:tgtEl>
                                          <p:spTgt spid="5"/>
                                        </p:tgtEl>
                                      </p:cBhvr>
                                      <p:by x="150000" y="150000"/>
                                      <p:from x="48008" y="48008"/>
                                      <p:to x="100000" y="100000"/>
                                    </p:animScale>
                                  </p:childTnLst>
                                </p:cTn>
                              </p:par>
                              <p:par>
                                <p:cTn id="80" presetID="10" presetClass="entr" presetSubtype="0" fill="hold" grpId="2" nodeType="withEffect">
                                  <p:stCondLst>
                                    <p:cond delay="0"/>
                                  </p:stCondLst>
                                  <p:childTnLst>
                                    <p:set>
                                      <p:cBhvr>
                                        <p:cTn id="81" dur="1" fill="hold">
                                          <p:stCondLst>
                                            <p:cond delay="0"/>
                                          </p:stCondLst>
                                        </p:cTn>
                                        <p:tgtEl>
                                          <p:spTgt spid="38"/>
                                        </p:tgtEl>
                                        <p:attrNameLst>
                                          <p:attrName>style.visibility</p:attrName>
                                        </p:attrNameLst>
                                      </p:cBhvr>
                                      <p:to>
                                        <p:strVal val="visible"/>
                                      </p:to>
                                    </p:set>
                                    <p:animEffect transition="in" filter="fade">
                                      <p:cBhvr>
                                        <p:cTn id="82" dur="500"/>
                                        <p:tgtEl>
                                          <p:spTgt spid="38"/>
                                        </p:tgtEl>
                                      </p:cBhvr>
                                    </p:animEffect>
                                  </p:childTnLst>
                                </p:cTn>
                              </p:par>
                              <p:par>
                                <p:cTn id="83" presetID="63" presetClass="path" presetSubtype="0" accel="50000" decel="50000" fill="hold" grpId="0" nodeType="withEffect">
                                  <p:stCondLst>
                                    <p:cond delay="0"/>
                                  </p:stCondLst>
                                  <p:childTnLst>
                                    <p:animMotion origin="layout" path="M -0.10312 -0.24422 L -6.25E-7 3.7037E-6 " pathEditMode="relative" rAng="0" ptsTypes="AA">
                                      <p:cBhvr>
                                        <p:cTn id="84" dur="1250" fill="hold"/>
                                        <p:tgtEl>
                                          <p:spTgt spid="38"/>
                                        </p:tgtEl>
                                        <p:attrNameLst>
                                          <p:attrName>ppt_x</p:attrName>
                                          <p:attrName>ppt_y</p:attrName>
                                        </p:attrNameLst>
                                      </p:cBhvr>
                                      <p:rCtr x="5156" y="12199"/>
                                    </p:animMotion>
                                  </p:childTnLst>
                                </p:cTn>
                              </p:par>
                              <p:par>
                                <p:cTn id="85" presetID="6" presetClass="emph" presetSubtype="0" accel="50000" decel="50000" fill="hold" grpId="1" nodeType="withEffect">
                                  <p:stCondLst>
                                    <p:cond delay="0"/>
                                  </p:stCondLst>
                                  <p:childTnLst>
                                    <p:animScale>
                                      <p:cBhvr>
                                        <p:cTn id="86" dur="1250" fill="hold"/>
                                        <p:tgtEl>
                                          <p:spTgt spid="38"/>
                                        </p:tgtEl>
                                      </p:cBhvr>
                                      <p:by x="150000" y="150000"/>
                                      <p:from x="48008" y="48008"/>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15" grpId="0" animBg="1"/>
      <p:bldP spid="15" grpId="1" animBg="1"/>
      <p:bldP spid="15" grpId="2" animBg="1"/>
      <p:bldP spid="5" grpId="0" animBg="1"/>
      <p:bldP spid="5" grpId="1" animBg="1"/>
      <p:bldP spid="5" grpId="2" animBg="1"/>
      <p:bldP spid="9" grpId="0" animBg="1"/>
      <p:bldP spid="9" grpId="1" animBg="1"/>
      <p:bldP spid="9" grpId="2" animBg="1"/>
      <p:bldP spid="13" grpId="0" animBg="1"/>
      <p:bldP spid="13" grpId="1" animBg="1"/>
      <p:bldP spid="13" grpId="2" animBg="1"/>
      <p:bldP spid="38" grpId="0" animBg="1"/>
      <p:bldP spid="38" grpId="1" animBg="1"/>
      <p:bldP spid="38" grpId="2" animBg="1"/>
      <p:bldP spid="3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9385652" y="2760248"/>
            <a:ext cx="9158945" cy="9486900"/>
            <a:chOff x="-6521219" y="2605506"/>
            <a:chExt cx="9158945" cy="9486900"/>
          </a:xfrm>
        </p:grpSpPr>
        <p:sp>
          <p:nvSpPr>
            <p:cNvPr id="21" name="椭圆 20"/>
            <p:cNvSpPr/>
            <p:nvPr/>
          </p:nvSpPr>
          <p:spPr>
            <a:xfrm>
              <a:off x="-5818271" y="3314109"/>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521219" y="3786606"/>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rot="7200000">
              <a:off x="-5668074" y="2605506"/>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5565880" y="-5835224"/>
            <a:ext cx="8986915" cy="8915829"/>
            <a:chOff x="9689281" y="-5440800"/>
            <a:chExt cx="8986915" cy="8915829"/>
          </a:xfrm>
        </p:grpSpPr>
        <p:sp>
          <p:nvSpPr>
            <p:cNvPr id="10" name="椭圆 9"/>
            <p:cNvSpPr/>
            <p:nvPr/>
          </p:nvSpPr>
          <p:spPr>
            <a:xfrm rot="12209326">
              <a:off x="9689281" y="-544080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rot="20560962">
              <a:off x="10370396" y="-544080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rot="7200000">
              <a:off x="9705340" y="-4830771"/>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Title 1"/>
          <p:cNvSpPr txBox="1"/>
          <p:nvPr/>
        </p:nvSpPr>
        <p:spPr>
          <a:xfrm>
            <a:off x="5634863" y="2044314"/>
            <a:ext cx="859489" cy="1895826"/>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en-US" sz="9600" dirty="0" smtClean="0">
                <a:solidFill>
                  <a:schemeClr val="tx1">
                    <a:lumMod val="75000"/>
                    <a:lumOff val="25000"/>
                  </a:schemeClr>
                </a:solidFill>
                <a:latin typeface="华文细黑" panose="02010600040101010101" pitchFamily="2" charset="-122"/>
                <a:ea typeface="华文细黑" panose="02010600040101010101" pitchFamily="2" charset="-122"/>
              </a:rPr>
              <a:t>2</a:t>
            </a:r>
            <a:endParaRPr lang="en-US" sz="96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3" name="Title 1"/>
          <p:cNvSpPr txBox="1"/>
          <p:nvPr/>
        </p:nvSpPr>
        <p:spPr>
          <a:xfrm>
            <a:off x="4160520" y="3518535"/>
            <a:ext cx="3872230" cy="590550"/>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2800" dirty="0" smtClean="0">
                <a:solidFill>
                  <a:schemeClr val="tx1">
                    <a:lumMod val="75000"/>
                    <a:lumOff val="25000"/>
                  </a:schemeClr>
                </a:solidFill>
                <a:latin typeface="微软雅黑" panose="020B0503020204020204" charset="-122"/>
                <a:ea typeface="微软雅黑" panose="020B0503020204020204" charset="-122"/>
                <a:sym typeface="+mn-ea"/>
              </a:rPr>
              <a:t>五大卖点-Bullet Point</a:t>
            </a:r>
            <a:endParaRPr lang="en-US" sz="2800" b="1" spc="600" dirty="0">
              <a:solidFill>
                <a:schemeClr val="tx1">
                  <a:lumMod val="75000"/>
                  <a:lumOff val="25000"/>
                </a:schemeClr>
              </a:solidFill>
              <a:latin typeface="微软雅黑" panose="020B0503020204020204" charset="-122"/>
              <a:ea typeface="微软雅黑" panose="020B0503020204020204" charset="-122"/>
            </a:endParaRPr>
          </a:p>
        </p:txBody>
      </p:sp>
      <p:sp>
        <p:nvSpPr>
          <p:cNvPr id="14" name="椭圆 13"/>
          <p:cNvSpPr>
            <a:spLocks noChangeAspect="1"/>
          </p:cNvSpPr>
          <p:nvPr/>
        </p:nvSpPr>
        <p:spPr>
          <a:xfrm>
            <a:off x="5952639" y="2928205"/>
            <a:ext cx="288000" cy="286039"/>
          </a:xfrm>
          <a:prstGeom prst="ellipse">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charset="-122"/>
              <a:ea typeface="微软雅黑" panose="020B0503020204020204" charset="-122"/>
            </a:endParaRPr>
          </a:p>
        </p:txBody>
      </p:sp>
      <p:sp>
        <p:nvSpPr>
          <p:cNvPr id="16" name="椭圆 15"/>
          <p:cNvSpPr>
            <a:spLocks noChangeAspect="1"/>
          </p:cNvSpPr>
          <p:nvPr/>
        </p:nvSpPr>
        <p:spPr>
          <a:xfrm>
            <a:off x="10479692" y="4982576"/>
            <a:ext cx="267970" cy="26797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900196" y="5649493"/>
            <a:ext cx="339751" cy="33975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a:spLocks noChangeAspect="1"/>
          </p:cNvSpPr>
          <p:nvPr/>
        </p:nvSpPr>
        <p:spPr>
          <a:xfrm flipV="1">
            <a:off x="1604024" y="1530137"/>
            <a:ext cx="252000" cy="252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9529806" y="2044315"/>
            <a:ext cx="225024" cy="22502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C:/Users/admin/AppData/Local/Temp/kaimatting_20191117144220/output_20191117144244..pngoutput_20191117144244."/>
          <p:cNvPicPr>
            <a:picLocks noChangeAspect="1"/>
          </p:cNvPicPr>
          <p:nvPr/>
        </p:nvPicPr>
        <p:blipFill>
          <a:blip r:embed="rId1"/>
          <a:stretch>
            <a:fillRect/>
          </a:stretch>
        </p:blipFill>
        <p:spPr>
          <a:xfrm>
            <a:off x="0" y="730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par>
                                <p:cTn id="11" presetID="8" presetClass="emph" presetSubtype="0" fill="hold" nodeType="withEffect">
                                  <p:stCondLst>
                                    <p:cond delay="0"/>
                                  </p:stCondLst>
                                  <p:childTnLst>
                                    <p:animRot by="-21600000">
                                      <p:cBhvr>
                                        <p:cTn id="12" dur="1750" fill="hold"/>
                                        <p:tgtEl>
                                          <p:spTgt spid="5"/>
                                        </p:tgtEl>
                                        <p:attrNameLst>
                                          <p:attrName>r</p:attrName>
                                        </p:attrNameLst>
                                      </p:cBhvr>
                                    </p:animRot>
                                  </p:childTnLst>
                                </p:cTn>
                              </p:par>
                              <p:par>
                                <p:cTn id="13" presetID="3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1000" fill="hold"/>
                                        <p:tgtEl>
                                          <p:spTgt spid="4"/>
                                        </p:tgtEl>
                                        <p:attrNameLst>
                                          <p:attrName>ppt_w</p:attrName>
                                        </p:attrNameLst>
                                      </p:cBhvr>
                                      <p:tavLst>
                                        <p:tav tm="0">
                                          <p:val>
                                            <p:fltVal val="0"/>
                                          </p:val>
                                        </p:tav>
                                        <p:tav tm="100000">
                                          <p:val>
                                            <p:strVal val="#ppt_w"/>
                                          </p:val>
                                        </p:tav>
                                      </p:tavLst>
                                    </p:anim>
                                    <p:anim calcmode="lin" valueType="num">
                                      <p:cBhvr>
                                        <p:cTn id="16" dur="1000" fill="hold"/>
                                        <p:tgtEl>
                                          <p:spTgt spid="4"/>
                                        </p:tgtEl>
                                        <p:attrNameLst>
                                          <p:attrName>ppt_h</p:attrName>
                                        </p:attrNameLst>
                                      </p:cBhvr>
                                      <p:tavLst>
                                        <p:tav tm="0">
                                          <p:val>
                                            <p:fltVal val="0"/>
                                          </p:val>
                                        </p:tav>
                                        <p:tav tm="100000">
                                          <p:val>
                                            <p:strVal val="#ppt_h"/>
                                          </p:val>
                                        </p:tav>
                                      </p:tavLst>
                                    </p:anim>
                                    <p:anim calcmode="lin" valueType="num">
                                      <p:cBhvr>
                                        <p:cTn id="17" dur="1000" fill="hold"/>
                                        <p:tgtEl>
                                          <p:spTgt spid="4"/>
                                        </p:tgtEl>
                                        <p:attrNameLst>
                                          <p:attrName>style.rotation</p:attrName>
                                        </p:attrNameLst>
                                      </p:cBhvr>
                                      <p:tavLst>
                                        <p:tav tm="0">
                                          <p:val>
                                            <p:fltVal val="90"/>
                                          </p:val>
                                        </p:tav>
                                        <p:tav tm="100000">
                                          <p:val>
                                            <p:fltVal val="0"/>
                                          </p:val>
                                        </p:tav>
                                      </p:tavLst>
                                    </p:anim>
                                    <p:animEffect transition="in" filter="fade">
                                      <p:cBhvr>
                                        <p:cTn id="18" dur="1000"/>
                                        <p:tgtEl>
                                          <p:spTgt spid="4"/>
                                        </p:tgtEl>
                                      </p:cBhvr>
                                    </p:animEffect>
                                  </p:childTnLst>
                                </p:cTn>
                              </p:par>
                              <p:par>
                                <p:cTn id="19" presetID="8" presetClass="emph" presetSubtype="0" fill="hold" nodeType="withEffect">
                                  <p:stCondLst>
                                    <p:cond delay="0"/>
                                  </p:stCondLst>
                                  <p:childTnLst>
                                    <p:animRot by="-21600000">
                                      <p:cBhvr>
                                        <p:cTn id="20" dur="1750" fill="hold"/>
                                        <p:tgtEl>
                                          <p:spTgt spid="4"/>
                                        </p:tgtEl>
                                        <p:attrNameLst>
                                          <p:attrName>r</p:attrName>
                                        </p:attrNameLst>
                                      </p:cBhvr>
                                    </p:animRo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1000"/>
                                        <p:tgtEl>
                                          <p:spTgt spid="1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1000"/>
                                        <p:tgtEl>
                                          <p:spTgt spid="18"/>
                                        </p:tgtEl>
                                      </p:cBhvr>
                                    </p:animEffect>
                                  </p:childTnLst>
                                </p:cTn>
                              </p:par>
                              <p:par>
                                <p:cTn id="28" presetID="23" presetClass="entr" presetSubtype="16" fill="hold" grpId="0" nodeType="withEffect">
                                  <p:stCondLst>
                                    <p:cond delay="400"/>
                                  </p:stCondLst>
                                  <p:childTnLst>
                                    <p:set>
                                      <p:cBhvr>
                                        <p:cTn id="29" dur="1" fill="hold">
                                          <p:stCondLst>
                                            <p:cond delay="0"/>
                                          </p:stCondLst>
                                        </p:cTn>
                                        <p:tgtEl>
                                          <p:spTgt spid="14"/>
                                        </p:tgtEl>
                                        <p:attrNameLst>
                                          <p:attrName>style.visibility</p:attrName>
                                        </p:attrNameLst>
                                      </p:cBhvr>
                                      <p:to>
                                        <p:strVal val="visible"/>
                                      </p:to>
                                    </p:set>
                                    <p:anim calcmode="lin" valueType="num">
                                      <p:cBhvr>
                                        <p:cTn id="30" dur="500" fill="hold"/>
                                        <p:tgtEl>
                                          <p:spTgt spid="14"/>
                                        </p:tgtEl>
                                        <p:attrNameLst>
                                          <p:attrName>ppt_w</p:attrName>
                                        </p:attrNameLst>
                                      </p:cBhvr>
                                      <p:tavLst>
                                        <p:tav tm="0">
                                          <p:val>
                                            <p:fltVal val="0"/>
                                          </p:val>
                                        </p:tav>
                                        <p:tav tm="100000">
                                          <p:val>
                                            <p:strVal val="#ppt_w"/>
                                          </p:val>
                                        </p:tav>
                                      </p:tavLst>
                                    </p:anim>
                                    <p:anim calcmode="lin" valueType="num">
                                      <p:cBhvr>
                                        <p:cTn id="31" dur="500" fill="hold"/>
                                        <p:tgtEl>
                                          <p:spTgt spid="14"/>
                                        </p:tgtEl>
                                        <p:attrNameLst>
                                          <p:attrName>ppt_h</p:attrName>
                                        </p:attrNameLst>
                                      </p:cBhvr>
                                      <p:tavLst>
                                        <p:tav tm="0">
                                          <p:val>
                                            <p:fltVal val="0"/>
                                          </p:val>
                                        </p:tav>
                                        <p:tav tm="100000">
                                          <p:val>
                                            <p:strVal val="#ppt_h"/>
                                          </p:val>
                                        </p:tav>
                                      </p:tavLst>
                                    </p:anim>
                                  </p:childTnLst>
                                </p:cTn>
                              </p:par>
                              <p:par>
                                <p:cTn id="32" presetID="35" presetClass="path" presetSubtype="0" accel="50000" decel="50000" fill="hold" grpId="1" nodeType="withEffect">
                                  <p:stCondLst>
                                    <p:cond delay="400"/>
                                  </p:stCondLst>
                                  <p:childTnLst>
                                    <p:animMotion origin="layout" path="M -0.35807 -0.20672 L 0 3.33333E-6 " pathEditMode="relative" rAng="0" ptsTypes="AA">
                                      <p:cBhvr>
                                        <p:cTn id="33" dur="1000" fill="hold"/>
                                        <p:tgtEl>
                                          <p:spTgt spid="14"/>
                                        </p:tgtEl>
                                        <p:attrNameLst>
                                          <p:attrName>ppt_x</p:attrName>
                                          <p:attrName>ppt_y</p:attrName>
                                        </p:attrNameLst>
                                      </p:cBhvr>
                                      <p:rCtr x="17904" y="10324"/>
                                    </p:animMotion>
                                  </p:childTnLst>
                                </p:cTn>
                              </p:par>
                            </p:childTnLst>
                          </p:cTn>
                        </p:par>
                        <p:par>
                          <p:cTn id="34" fill="hold">
                            <p:stCondLst>
                              <p:cond delay="2000"/>
                            </p:stCondLst>
                            <p:childTnLst>
                              <p:par>
                                <p:cTn id="35" presetID="37" presetClass="entr" presetSubtype="0"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1000"/>
                                        <p:tgtEl>
                                          <p:spTgt spid="12"/>
                                        </p:tgtEl>
                                      </p:cBhvr>
                                    </p:animEffect>
                                    <p:anim calcmode="lin" valueType="num">
                                      <p:cBhvr>
                                        <p:cTn id="38" dur="1000" fill="hold"/>
                                        <p:tgtEl>
                                          <p:spTgt spid="12"/>
                                        </p:tgtEl>
                                        <p:attrNameLst>
                                          <p:attrName>ppt_x</p:attrName>
                                        </p:attrNameLst>
                                      </p:cBhvr>
                                      <p:tavLst>
                                        <p:tav tm="0">
                                          <p:val>
                                            <p:strVal val="#ppt_x"/>
                                          </p:val>
                                        </p:tav>
                                        <p:tav tm="100000">
                                          <p:val>
                                            <p:strVal val="#ppt_x"/>
                                          </p:val>
                                        </p:tav>
                                      </p:tavLst>
                                    </p:anim>
                                    <p:anim calcmode="lin" valueType="num">
                                      <p:cBhvr>
                                        <p:cTn id="39" dur="900" decel="100000" fill="hold"/>
                                        <p:tgtEl>
                                          <p:spTgt spid="12"/>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p:stCondLst>
                                    <p:cond delay="10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1000"/>
                                        <p:tgtEl>
                                          <p:spTgt spid="13"/>
                                        </p:tgtEl>
                                      </p:cBhvr>
                                    </p:animEffect>
                                    <p:anim calcmode="lin" valueType="num">
                                      <p:cBhvr>
                                        <p:cTn id="44" dur="1000" fill="hold"/>
                                        <p:tgtEl>
                                          <p:spTgt spid="13"/>
                                        </p:tgtEl>
                                        <p:attrNameLst>
                                          <p:attrName>ppt_x</p:attrName>
                                        </p:attrNameLst>
                                      </p:cBhvr>
                                      <p:tavLst>
                                        <p:tav tm="0">
                                          <p:val>
                                            <p:strVal val="#ppt_x"/>
                                          </p:val>
                                        </p:tav>
                                        <p:tav tm="100000">
                                          <p:val>
                                            <p:strVal val="#ppt_x"/>
                                          </p:val>
                                        </p:tav>
                                      </p:tavLst>
                                    </p:anim>
                                    <p:anim calcmode="lin" valueType="num">
                                      <p:cBhvr>
                                        <p:cTn id="45" dur="900" decel="100000" fill="hold"/>
                                        <p:tgtEl>
                                          <p:spTgt spid="13"/>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animBg="1"/>
      <p:bldP spid="14" grpId="1" animBg="1"/>
      <p:bldP spid="16"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Line 33"/>
          <p:cNvSpPr>
            <a:spLocks noChangeShapeType="1"/>
          </p:cNvSpPr>
          <p:nvPr/>
        </p:nvSpPr>
        <p:spPr bwMode="auto">
          <a:xfrm flipH="1" flipV="1">
            <a:off x="3295648" y="2614261"/>
            <a:ext cx="1409701" cy="579181"/>
          </a:xfrm>
          <a:prstGeom prst="line">
            <a:avLst/>
          </a:prstGeom>
          <a:noFill/>
          <a:ln w="12700">
            <a:solidFill>
              <a:schemeClr val="accent3"/>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2400"/>
          </a:p>
        </p:txBody>
      </p:sp>
      <p:sp>
        <p:nvSpPr>
          <p:cNvPr id="5" name="Line 33"/>
          <p:cNvSpPr>
            <a:spLocks noChangeShapeType="1"/>
          </p:cNvSpPr>
          <p:nvPr/>
        </p:nvSpPr>
        <p:spPr bwMode="auto">
          <a:xfrm flipV="1">
            <a:off x="7515661" y="2567131"/>
            <a:ext cx="1519372" cy="625375"/>
          </a:xfrm>
          <a:prstGeom prst="line">
            <a:avLst/>
          </a:prstGeom>
          <a:noFill/>
          <a:ln w="12700">
            <a:solidFill>
              <a:schemeClr val="accent3"/>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2400"/>
          </a:p>
        </p:txBody>
      </p:sp>
      <p:sp>
        <p:nvSpPr>
          <p:cNvPr id="8" name="Line 33"/>
          <p:cNvSpPr>
            <a:spLocks noChangeShapeType="1"/>
          </p:cNvSpPr>
          <p:nvPr/>
        </p:nvSpPr>
        <p:spPr bwMode="auto">
          <a:xfrm flipH="1">
            <a:off x="6083300" y="5007148"/>
            <a:ext cx="12700" cy="1866922"/>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13" name="文本框 12"/>
          <p:cNvSpPr txBox="1"/>
          <p:nvPr/>
        </p:nvSpPr>
        <p:spPr>
          <a:xfrm>
            <a:off x="4857115" y="3014345"/>
            <a:ext cx="2658745" cy="829945"/>
          </a:xfrm>
          <a:prstGeom prst="rect">
            <a:avLst/>
          </a:prstGeom>
          <a:noFill/>
        </p:spPr>
        <p:txBody>
          <a:bodyPr wrap="square" rtlCol="0">
            <a:spAutoFit/>
          </a:bodyPr>
          <a:lstStyle/>
          <a:p>
            <a:r>
              <a:rPr lang="zh-CN" altLang="en-US" sz="2400" b="1" spc="300" dirty="0" smtClean="0">
                <a:latin typeface="+mj-ea"/>
                <a:ea typeface="+mj-ea"/>
                <a:sym typeface="+mn-ea"/>
              </a:rPr>
              <a:t>Bullet Points内容可以包括：</a:t>
            </a:r>
            <a:endParaRPr lang="zh-CN" altLang="en-US" sz="2400" b="1" spc="300" dirty="0">
              <a:latin typeface="+mj-ea"/>
              <a:ea typeface="+mj-ea"/>
            </a:endParaRPr>
          </a:p>
        </p:txBody>
      </p:sp>
      <p:grpSp>
        <p:nvGrpSpPr>
          <p:cNvPr id="31" name="组合 30"/>
          <p:cNvGrpSpPr>
            <a:grpSpLocks noChangeAspect="1"/>
          </p:cNvGrpSpPr>
          <p:nvPr/>
        </p:nvGrpSpPr>
        <p:grpSpPr>
          <a:xfrm>
            <a:off x="2005986" y="1645188"/>
            <a:ext cx="1440000" cy="1438237"/>
            <a:chOff x="2133601" y="1703063"/>
            <a:chExt cx="1117600" cy="1116231"/>
          </a:xfrm>
        </p:grpSpPr>
        <p:sp>
          <p:nvSpPr>
            <p:cNvPr id="4" name="流程图: 接点 3"/>
            <p:cNvSpPr/>
            <p:nvPr/>
          </p:nvSpPr>
          <p:spPr>
            <a:xfrm>
              <a:off x="2133601" y="1703063"/>
              <a:ext cx="1117600" cy="1116231"/>
            </a:xfrm>
            <a:prstGeom prst="flowChartConnecto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grpSp>
          <p:nvGrpSpPr>
            <p:cNvPr id="24" name="组合 23"/>
            <p:cNvGrpSpPr/>
            <p:nvPr/>
          </p:nvGrpSpPr>
          <p:grpSpPr>
            <a:xfrm>
              <a:off x="2550448" y="2057088"/>
              <a:ext cx="290288" cy="373667"/>
              <a:chOff x="2519968" y="2028410"/>
              <a:chExt cx="382930" cy="492918"/>
            </a:xfrm>
          </p:grpSpPr>
          <p:sp>
            <p:nvSpPr>
              <p:cNvPr id="14" name="Freeform 281"/>
              <p:cNvSpPr>
                <a:spLocks noEditPoints="1"/>
              </p:cNvSpPr>
              <p:nvPr/>
            </p:nvSpPr>
            <p:spPr bwMode="auto">
              <a:xfrm>
                <a:off x="2531897" y="2085079"/>
                <a:ext cx="346577" cy="436249"/>
              </a:xfrm>
              <a:custGeom>
                <a:avLst/>
                <a:gdLst>
                  <a:gd name="T0" fmla="*/ 0 w 98"/>
                  <a:gd name="T1" fmla="*/ 112 h 124"/>
                  <a:gd name="T2" fmla="*/ 12 w 98"/>
                  <a:gd name="T3" fmla="*/ 124 h 124"/>
                  <a:gd name="T4" fmla="*/ 86 w 98"/>
                  <a:gd name="T5" fmla="*/ 124 h 124"/>
                  <a:gd name="T6" fmla="*/ 98 w 98"/>
                  <a:gd name="T7" fmla="*/ 112 h 124"/>
                  <a:gd name="T8" fmla="*/ 98 w 98"/>
                  <a:gd name="T9" fmla="*/ 0 h 124"/>
                  <a:gd name="T10" fmla="*/ 0 w 98"/>
                  <a:gd name="T11" fmla="*/ 0 h 124"/>
                  <a:gd name="T12" fmla="*/ 0 w 98"/>
                  <a:gd name="T13" fmla="*/ 112 h 124"/>
                  <a:gd name="T14" fmla="*/ 69 w 98"/>
                  <a:gd name="T15" fmla="*/ 19 h 124"/>
                  <a:gd name="T16" fmla="*/ 75 w 98"/>
                  <a:gd name="T17" fmla="*/ 14 h 124"/>
                  <a:gd name="T18" fmla="*/ 81 w 98"/>
                  <a:gd name="T19" fmla="*/ 19 h 124"/>
                  <a:gd name="T20" fmla="*/ 81 w 98"/>
                  <a:gd name="T21" fmla="*/ 105 h 124"/>
                  <a:gd name="T22" fmla="*/ 75 w 98"/>
                  <a:gd name="T23" fmla="*/ 110 h 124"/>
                  <a:gd name="T24" fmla="*/ 69 w 98"/>
                  <a:gd name="T25" fmla="*/ 105 h 124"/>
                  <a:gd name="T26" fmla="*/ 69 w 98"/>
                  <a:gd name="T27" fmla="*/ 19 h 124"/>
                  <a:gd name="T28" fmla="*/ 41 w 98"/>
                  <a:gd name="T29" fmla="*/ 19 h 124"/>
                  <a:gd name="T30" fmla="*/ 47 w 98"/>
                  <a:gd name="T31" fmla="*/ 14 h 124"/>
                  <a:gd name="T32" fmla="*/ 53 w 98"/>
                  <a:gd name="T33" fmla="*/ 19 h 124"/>
                  <a:gd name="T34" fmla="*/ 53 w 98"/>
                  <a:gd name="T35" fmla="*/ 105 h 124"/>
                  <a:gd name="T36" fmla="*/ 47 w 98"/>
                  <a:gd name="T37" fmla="*/ 110 h 124"/>
                  <a:gd name="T38" fmla="*/ 41 w 98"/>
                  <a:gd name="T39" fmla="*/ 105 h 124"/>
                  <a:gd name="T40" fmla="*/ 41 w 98"/>
                  <a:gd name="T41" fmla="*/ 19 h 124"/>
                  <a:gd name="T42" fmla="*/ 13 w 98"/>
                  <a:gd name="T43" fmla="*/ 19 h 124"/>
                  <a:gd name="T44" fmla="*/ 19 w 98"/>
                  <a:gd name="T45" fmla="*/ 14 h 124"/>
                  <a:gd name="T46" fmla="*/ 24 w 98"/>
                  <a:gd name="T47" fmla="*/ 19 h 124"/>
                  <a:gd name="T48" fmla="*/ 24 w 98"/>
                  <a:gd name="T49" fmla="*/ 105 h 124"/>
                  <a:gd name="T50" fmla="*/ 19 w 98"/>
                  <a:gd name="T51" fmla="*/ 110 h 124"/>
                  <a:gd name="T52" fmla="*/ 13 w 98"/>
                  <a:gd name="T53" fmla="*/ 105 h 124"/>
                  <a:gd name="T54" fmla="*/ 13 w 98"/>
                  <a:gd name="T55" fmla="*/ 19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8" h="124">
                    <a:moveTo>
                      <a:pt x="0" y="112"/>
                    </a:moveTo>
                    <a:cubicBezTo>
                      <a:pt x="0" y="118"/>
                      <a:pt x="5" y="124"/>
                      <a:pt x="12" y="124"/>
                    </a:cubicBezTo>
                    <a:cubicBezTo>
                      <a:pt x="86" y="124"/>
                      <a:pt x="86" y="124"/>
                      <a:pt x="86" y="124"/>
                    </a:cubicBezTo>
                    <a:cubicBezTo>
                      <a:pt x="93" y="124"/>
                      <a:pt x="98" y="118"/>
                      <a:pt x="98" y="112"/>
                    </a:cubicBezTo>
                    <a:cubicBezTo>
                      <a:pt x="98" y="0"/>
                      <a:pt x="98" y="0"/>
                      <a:pt x="98" y="0"/>
                    </a:cubicBezTo>
                    <a:cubicBezTo>
                      <a:pt x="0" y="0"/>
                      <a:pt x="0" y="0"/>
                      <a:pt x="0" y="0"/>
                    </a:cubicBezTo>
                    <a:lnTo>
                      <a:pt x="0" y="112"/>
                    </a:lnTo>
                    <a:close/>
                    <a:moveTo>
                      <a:pt x="69" y="19"/>
                    </a:moveTo>
                    <a:cubicBezTo>
                      <a:pt x="69" y="16"/>
                      <a:pt x="72" y="14"/>
                      <a:pt x="75" y="14"/>
                    </a:cubicBezTo>
                    <a:cubicBezTo>
                      <a:pt x="78" y="14"/>
                      <a:pt x="81" y="16"/>
                      <a:pt x="81" y="19"/>
                    </a:cubicBezTo>
                    <a:cubicBezTo>
                      <a:pt x="81" y="105"/>
                      <a:pt x="81" y="105"/>
                      <a:pt x="81" y="105"/>
                    </a:cubicBezTo>
                    <a:cubicBezTo>
                      <a:pt x="81" y="108"/>
                      <a:pt x="78" y="110"/>
                      <a:pt x="75" y="110"/>
                    </a:cubicBezTo>
                    <a:cubicBezTo>
                      <a:pt x="72" y="110"/>
                      <a:pt x="69" y="108"/>
                      <a:pt x="69" y="105"/>
                    </a:cubicBezTo>
                    <a:lnTo>
                      <a:pt x="69" y="19"/>
                    </a:lnTo>
                    <a:close/>
                    <a:moveTo>
                      <a:pt x="41" y="19"/>
                    </a:moveTo>
                    <a:cubicBezTo>
                      <a:pt x="41" y="16"/>
                      <a:pt x="44" y="14"/>
                      <a:pt x="47" y="14"/>
                    </a:cubicBezTo>
                    <a:cubicBezTo>
                      <a:pt x="50" y="14"/>
                      <a:pt x="53" y="16"/>
                      <a:pt x="53" y="19"/>
                    </a:cubicBezTo>
                    <a:cubicBezTo>
                      <a:pt x="53" y="105"/>
                      <a:pt x="53" y="105"/>
                      <a:pt x="53" y="105"/>
                    </a:cubicBezTo>
                    <a:cubicBezTo>
                      <a:pt x="53" y="108"/>
                      <a:pt x="50" y="110"/>
                      <a:pt x="47" y="110"/>
                    </a:cubicBezTo>
                    <a:cubicBezTo>
                      <a:pt x="44" y="110"/>
                      <a:pt x="41" y="108"/>
                      <a:pt x="41" y="105"/>
                    </a:cubicBezTo>
                    <a:lnTo>
                      <a:pt x="41" y="19"/>
                    </a:lnTo>
                    <a:close/>
                    <a:moveTo>
                      <a:pt x="13" y="19"/>
                    </a:moveTo>
                    <a:cubicBezTo>
                      <a:pt x="13" y="16"/>
                      <a:pt x="15" y="14"/>
                      <a:pt x="19" y="14"/>
                    </a:cubicBezTo>
                    <a:cubicBezTo>
                      <a:pt x="22" y="14"/>
                      <a:pt x="24" y="16"/>
                      <a:pt x="24" y="19"/>
                    </a:cubicBezTo>
                    <a:cubicBezTo>
                      <a:pt x="24" y="105"/>
                      <a:pt x="24" y="105"/>
                      <a:pt x="24" y="105"/>
                    </a:cubicBezTo>
                    <a:cubicBezTo>
                      <a:pt x="24" y="108"/>
                      <a:pt x="22" y="110"/>
                      <a:pt x="19" y="110"/>
                    </a:cubicBezTo>
                    <a:cubicBezTo>
                      <a:pt x="15" y="110"/>
                      <a:pt x="13" y="108"/>
                      <a:pt x="13" y="105"/>
                    </a:cubicBezTo>
                    <a:lnTo>
                      <a:pt x="13" y="19"/>
                    </a:ln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5" name="Freeform 282"/>
              <p:cNvSpPr>
                <a:spLocks noEditPoints="1"/>
              </p:cNvSpPr>
              <p:nvPr/>
            </p:nvSpPr>
            <p:spPr bwMode="auto">
              <a:xfrm>
                <a:off x="2519968" y="2028410"/>
                <a:ext cx="382930" cy="82403"/>
              </a:xfrm>
              <a:custGeom>
                <a:avLst/>
                <a:gdLst>
                  <a:gd name="T0" fmla="*/ 101 w 109"/>
                  <a:gd name="T1" fmla="*/ 10 h 23"/>
                  <a:gd name="T2" fmla="*/ 77 w 109"/>
                  <a:gd name="T3" fmla="*/ 10 h 23"/>
                  <a:gd name="T4" fmla="*/ 74 w 109"/>
                  <a:gd name="T5" fmla="*/ 0 h 23"/>
                  <a:gd name="T6" fmla="*/ 36 w 109"/>
                  <a:gd name="T7" fmla="*/ 0 h 23"/>
                  <a:gd name="T8" fmla="*/ 33 w 109"/>
                  <a:gd name="T9" fmla="*/ 10 h 23"/>
                  <a:gd name="T10" fmla="*/ 9 w 109"/>
                  <a:gd name="T11" fmla="*/ 10 h 23"/>
                  <a:gd name="T12" fmla="*/ 0 w 109"/>
                  <a:gd name="T13" fmla="*/ 23 h 23"/>
                  <a:gd name="T14" fmla="*/ 109 w 109"/>
                  <a:gd name="T15" fmla="*/ 23 h 23"/>
                  <a:gd name="T16" fmla="*/ 101 w 109"/>
                  <a:gd name="T17" fmla="*/ 10 h 23"/>
                  <a:gd name="T18" fmla="*/ 40 w 109"/>
                  <a:gd name="T19" fmla="*/ 5 h 23"/>
                  <a:gd name="T20" fmla="*/ 70 w 109"/>
                  <a:gd name="T21" fmla="*/ 5 h 23"/>
                  <a:gd name="T22" fmla="*/ 72 w 109"/>
                  <a:gd name="T23" fmla="*/ 10 h 23"/>
                  <a:gd name="T24" fmla="*/ 38 w 109"/>
                  <a:gd name="T25" fmla="*/ 10 h 23"/>
                  <a:gd name="T26" fmla="*/ 40 w 109"/>
                  <a:gd name="T2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 h="23">
                    <a:moveTo>
                      <a:pt x="101" y="10"/>
                    </a:moveTo>
                    <a:cubicBezTo>
                      <a:pt x="77" y="10"/>
                      <a:pt x="77" y="10"/>
                      <a:pt x="77" y="10"/>
                    </a:cubicBezTo>
                    <a:cubicBezTo>
                      <a:pt x="77" y="4"/>
                      <a:pt x="75" y="0"/>
                      <a:pt x="74" y="0"/>
                    </a:cubicBezTo>
                    <a:cubicBezTo>
                      <a:pt x="36" y="0"/>
                      <a:pt x="36" y="0"/>
                      <a:pt x="36" y="0"/>
                    </a:cubicBezTo>
                    <a:cubicBezTo>
                      <a:pt x="34" y="0"/>
                      <a:pt x="33" y="4"/>
                      <a:pt x="33" y="10"/>
                    </a:cubicBezTo>
                    <a:cubicBezTo>
                      <a:pt x="9" y="10"/>
                      <a:pt x="9" y="10"/>
                      <a:pt x="9" y="10"/>
                    </a:cubicBezTo>
                    <a:cubicBezTo>
                      <a:pt x="5" y="10"/>
                      <a:pt x="1" y="16"/>
                      <a:pt x="0" y="23"/>
                    </a:cubicBezTo>
                    <a:cubicBezTo>
                      <a:pt x="109" y="23"/>
                      <a:pt x="109" y="23"/>
                      <a:pt x="109" y="23"/>
                    </a:cubicBezTo>
                    <a:cubicBezTo>
                      <a:pt x="109" y="16"/>
                      <a:pt x="105" y="10"/>
                      <a:pt x="101" y="10"/>
                    </a:cubicBezTo>
                    <a:close/>
                    <a:moveTo>
                      <a:pt x="40" y="5"/>
                    </a:moveTo>
                    <a:cubicBezTo>
                      <a:pt x="70" y="5"/>
                      <a:pt x="70" y="5"/>
                      <a:pt x="70" y="5"/>
                    </a:cubicBezTo>
                    <a:cubicBezTo>
                      <a:pt x="71" y="5"/>
                      <a:pt x="71" y="7"/>
                      <a:pt x="72" y="10"/>
                    </a:cubicBezTo>
                    <a:cubicBezTo>
                      <a:pt x="38" y="10"/>
                      <a:pt x="38" y="10"/>
                      <a:pt x="38" y="10"/>
                    </a:cubicBezTo>
                    <a:cubicBezTo>
                      <a:pt x="38" y="7"/>
                      <a:pt x="39" y="5"/>
                      <a:pt x="40" y="5"/>
                    </a:cubicBezTo>
                    <a:close/>
                  </a:path>
                </a:pathLst>
              </a:custGeom>
              <a:solidFill>
                <a:schemeClr val="bg1"/>
              </a:solidFill>
              <a:ln>
                <a:noFill/>
              </a:ln>
            </p:spPr>
            <p:txBody>
              <a:bodyPr vert="horz" wrap="square" lIns="91440" tIns="45720" rIns="91440" bIns="45720" numCol="1" anchor="t" anchorCtr="0" compatLnSpc="1"/>
              <a:lstStyle/>
              <a:p>
                <a:endParaRPr lang="en-US"/>
              </a:p>
            </p:txBody>
          </p:sp>
        </p:grpSp>
      </p:grpSp>
      <p:grpSp>
        <p:nvGrpSpPr>
          <p:cNvPr id="32" name="组合 31"/>
          <p:cNvGrpSpPr>
            <a:grpSpLocks noChangeAspect="1"/>
          </p:cNvGrpSpPr>
          <p:nvPr/>
        </p:nvGrpSpPr>
        <p:grpSpPr>
          <a:xfrm>
            <a:off x="8887285" y="1645188"/>
            <a:ext cx="1440000" cy="1438237"/>
            <a:chOff x="8937899" y="1694354"/>
            <a:chExt cx="1117600" cy="1116231"/>
          </a:xfrm>
        </p:grpSpPr>
        <p:sp>
          <p:nvSpPr>
            <p:cNvPr id="3" name="流程图: 接点 2"/>
            <p:cNvSpPr/>
            <p:nvPr/>
          </p:nvSpPr>
          <p:spPr>
            <a:xfrm>
              <a:off x="8937899" y="1694354"/>
              <a:ext cx="1117600" cy="1116231"/>
            </a:xfrm>
            <a:prstGeom prst="flowChartConnecto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grpSp>
          <p:nvGrpSpPr>
            <p:cNvPr id="23" name="组合 22"/>
            <p:cNvGrpSpPr/>
            <p:nvPr/>
          </p:nvGrpSpPr>
          <p:grpSpPr>
            <a:xfrm>
              <a:off x="9292047" y="2007102"/>
              <a:ext cx="425194" cy="439305"/>
              <a:chOff x="9155112" y="1901089"/>
              <a:chExt cx="615250" cy="635668"/>
            </a:xfrm>
          </p:grpSpPr>
          <p:sp>
            <p:nvSpPr>
              <p:cNvPr id="16" name="Oval 222"/>
              <p:cNvSpPr>
                <a:spLocks noChangeArrowheads="1"/>
              </p:cNvSpPr>
              <p:nvPr/>
            </p:nvSpPr>
            <p:spPr bwMode="auto">
              <a:xfrm>
                <a:off x="9365380" y="2401262"/>
                <a:ext cx="134220" cy="134220"/>
              </a:xfrm>
              <a:prstGeom prst="ellipse">
                <a:avLst/>
              </a:prstGeom>
              <a:solidFill>
                <a:schemeClr val="bg1"/>
              </a:solidFill>
              <a:ln>
                <a:noFill/>
              </a:ln>
            </p:spPr>
            <p:txBody>
              <a:bodyPr vert="horz" wrap="square" lIns="91440" tIns="45720" rIns="91440" bIns="45720" numCol="1" anchor="t" anchorCtr="0" compatLnSpc="1"/>
              <a:lstStyle/>
              <a:p>
                <a:endParaRPr lang="en-US"/>
              </a:p>
            </p:txBody>
          </p:sp>
          <p:sp>
            <p:nvSpPr>
              <p:cNvPr id="17" name="Oval 223"/>
              <p:cNvSpPr>
                <a:spLocks noChangeArrowheads="1"/>
              </p:cNvSpPr>
              <p:nvPr/>
            </p:nvSpPr>
            <p:spPr bwMode="auto">
              <a:xfrm>
                <a:off x="9583389" y="2402537"/>
                <a:ext cx="136420" cy="134220"/>
              </a:xfrm>
              <a:prstGeom prst="ellipse">
                <a:avLst/>
              </a:prstGeom>
              <a:solidFill>
                <a:schemeClr val="bg1"/>
              </a:solidFill>
              <a:ln>
                <a:noFill/>
              </a:ln>
            </p:spPr>
            <p:txBody>
              <a:bodyPr vert="horz" wrap="square" lIns="91440" tIns="45720" rIns="91440" bIns="45720" numCol="1" anchor="t" anchorCtr="0" compatLnSpc="1"/>
              <a:lstStyle/>
              <a:p>
                <a:endParaRPr lang="en-US"/>
              </a:p>
            </p:txBody>
          </p:sp>
          <p:sp>
            <p:nvSpPr>
              <p:cNvPr id="18" name="Freeform 224"/>
              <p:cNvSpPr/>
              <p:nvPr/>
            </p:nvSpPr>
            <p:spPr bwMode="auto">
              <a:xfrm>
                <a:off x="9155112" y="1901089"/>
                <a:ext cx="598487" cy="503874"/>
              </a:xfrm>
              <a:custGeom>
                <a:avLst/>
                <a:gdLst>
                  <a:gd name="T0" fmla="*/ 237 w 247"/>
                  <a:gd name="T1" fmla="*/ 208 h 208"/>
                  <a:gd name="T2" fmla="*/ 237 w 247"/>
                  <a:gd name="T3" fmla="*/ 208 h 208"/>
                  <a:gd name="T4" fmla="*/ 87 w 247"/>
                  <a:gd name="T5" fmla="*/ 208 h 208"/>
                  <a:gd name="T6" fmla="*/ 77 w 247"/>
                  <a:gd name="T7" fmla="*/ 199 h 208"/>
                  <a:gd name="T8" fmla="*/ 41 w 247"/>
                  <a:gd name="T9" fmla="*/ 31 h 208"/>
                  <a:gd name="T10" fmla="*/ 9 w 247"/>
                  <a:gd name="T11" fmla="*/ 22 h 208"/>
                  <a:gd name="T12" fmla="*/ 2 w 247"/>
                  <a:gd name="T13" fmla="*/ 9 h 208"/>
                  <a:gd name="T14" fmla="*/ 15 w 247"/>
                  <a:gd name="T15" fmla="*/ 2 h 208"/>
                  <a:gd name="T16" fmla="*/ 53 w 247"/>
                  <a:gd name="T17" fmla="*/ 12 h 208"/>
                  <a:gd name="T18" fmla="*/ 60 w 247"/>
                  <a:gd name="T19" fmla="*/ 21 h 208"/>
                  <a:gd name="T20" fmla="*/ 96 w 247"/>
                  <a:gd name="T21" fmla="*/ 186 h 208"/>
                  <a:gd name="T22" fmla="*/ 237 w 247"/>
                  <a:gd name="T23" fmla="*/ 187 h 208"/>
                  <a:gd name="T24" fmla="*/ 247 w 247"/>
                  <a:gd name="T25" fmla="*/ 198 h 208"/>
                  <a:gd name="T26" fmla="*/ 237 w 247"/>
                  <a:gd name="T27"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7" h="208">
                    <a:moveTo>
                      <a:pt x="237" y="208"/>
                    </a:moveTo>
                    <a:cubicBezTo>
                      <a:pt x="237" y="208"/>
                      <a:pt x="237" y="208"/>
                      <a:pt x="237" y="208"/>
                    </a:cubicBezTo>
                    <a:cubicBezTo>
                      <a:pt x="87" y="208"/>
                      <a:pt x="87" y="208"/>
                      <a:pt x="87" y="208"/>
                    </a:cubicBezTo>
                    <a:cubicBezTo>
                      <a:pt x="82" y="208"/>
                      <a:pt x="78" y="204"/>
                      <a:pt x="77" y="199"/>
                    </a:cubicBezTo>
                    <a:cubicBezTo>
                      <a:pt x="41" y="31"/>
                      <a:pt x="41" y="31"/>
                      <a:pt x="41" y="31"/>
                    </a:cubicBezTo>
                    <a:cubicBezTo>
                      <a:pt x="9" y="22"/>
                      <a:pt x="9" y="22"/>
                      <a:pt x="9" y="22"/>
                    </a:cubicBezTo>
                    <a:cubicBezTo>
                      <a:pt x="4" y="21"/>
                      <a:pt x="0" y="15"/>
                      <a:pt x="2" y="9"/>
                    </a:cubicBezTo>
                    <a:cubicBezTo>
                      <a:pt x="4" y="3"/>
                      <a:pt x="10" y="0"/>
                      <a:pt x="15" y="2"/>
                    </a:cubicBezTo>
                    <a:cubicBezTo>
                      <a:pt x="53" y="12"/>
                      <a:pt x="53" y="12"/>
                      <a:pt x="53" y="12"/>
                    </a:cubicBezTo>
                    <a:cubicBezTo>
                      <a:pt x="57" y="14"/>
                      <a:pt x="60" y="17"/>
                      <a:pt x="60" y="21"/>
                    </a:cubicBezTo>
                    <a:cubicBezTo>
                      <a:pt x="96" y="186"/>
                      <a:pt x="96" y="186"/>
                      <a:pt x="96" y="186"/>
                    </a:cubicBezTo>
                    <a:cubicBezTo>
                      <a:pt x="237" y="187"/>
                      <a:pt x="237" y="187"/>
                      <a:pt x="237" y="187"/>
                    </a:cubicBezTo>
                    <a:cubicBezTo>
                      <a:pt x="243" y="187"/>
                      <a:pt x="247" y="192"/>
                      <a:pt x="247" y="198"/>
                    </a:cubicBezTo>
                    <a:cubicBezTo>
                      <a:pt x="247" y="203"/>
                      <a:pt x="243" y="208"/>
                      <a:pt x="237" y="208"/>
                    </a:cubicBezTo>
                    <a:close/>
                  </a:path>
                </a:pathLst>
              </a:custGeom>
              <a:solidFill>
                <a:schemeClr val="bg1"/>
              </a:solidFill>
              <a:ln>
                <a:noFill/>
              </a:ln>
            </p:spPr>
            <p:txBody>
              <a:bodyPr vert="horz" wrap="square" lIns="91440" tIns="45720" rIns="91440" bIns="45720" numCol="1" anchor="t" anchorCtr="0" compatLnSpc="1"/>
              <a:lstStyle/>
              <a:p>
                <a:endParaRPr lang="en-US"/>
              </a:p>
            </p:txBody>
          </p:sp>
          <p:sp>
            <p:nvSpPr>
              <p:cNvPr id="19" name="Freeform 225"/>
              <p:cNvSpPr/>
              <p:nvPr/>
            </p:nvSpPr>
            <p:spPr bwMode="auto">
              <a:xfrm>
                <a:off x="9259888" y="2068512"/>
                <a:ext cx="510474" cy="261839"/>
              </a:xfrm>
              <a:custGeom>
                <a:avLst/>
                <a:gdLst>
                  <a:gd name="T0" fmla="*/ 195 w 210"/>
                  <a:gd name="T1" fmla="*/ 100 h 108"/>
                  <a:gd name="T2" fmla="*/ 186 w 210"/>
                  <a:gd name="T3" fmla="*/ 108 h 108"/>
                  <a:gd name="T4" fmla="*/ 25 w 210"/>
                  <a:gd name="T5" fmla="*/ 108 h 108"/>
                  <a:gd name="T6" fmla="*/ 16 w 210"/>
                  <a:gd name="T7" fmla="*/ 100 h 108"/>
                  <a:gd name="T8" fmla="*/ 0 w 210"/>
                  <a:gd name="T9" fmla="*/ 9 h 108"/>
                  <a:gd name="T10" fmla="*/ 9 w 210"/>
                  <a:gd name="T11" fmla="*/ 0 h 108"/>
                  <a:gd name="T12" fmla="*/ 210 w 210"/>
                  <a:gd name="T13" fmla="*/ 21 h 108"/>
                  <a:gd name="T14" fmla="*/ 195 w 210"/>
                  <a:gd name="T15" fmla="*/ 100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108">
                    <a:moveTo>
                      <a:pt x="195" y="100"/>
                    </a:moveTo>
                    <a:cubicBezTo>
                      <a:pt x="195" y="105"/>
                      <a:pt x="191" y="108"/>
                      <a:pt x="186" y="108"/>
                    </a:cubicBezTo>
                    <a:cubicBezTo>
                      <a:pt x="25" y="108"/>
                      <a:pt x="25" y="108"/>
                      <a:pt x="25" y="108"/>
                    </a:cubicBezTo>
                    <a:cubicBezTo>
                      <a:pt x="20" y="108"/>
                      <a:pt x="16" y="105"/>
                      <a:pt x="16" y="100"/>
                    </a:cubicBezTo>
                    <a:cubicBezTo>
                      <a:pt x="0" y="9"/>
                      <a:pt x="0" y="9"/>
                      <a:pt x="0" y="9"/>
                    </a:cubicBezTo>
                    <a:cubicBezTo>
                      <a:pt x="0" y="4"/>
                      <a:pt x="4" y="0"/>
                      <a:pt x="9" y="0"/>
                    </a:cubicBezTo>
                    <a:cubicBezTo>
                      <a:pt x="210" y="21"/>
                      <a:pt x="210" y="21"/>
                      <a:pt x="210" y="21"/>
                    </a:cubicBezTo>
                    <a:lnTo>
                      <a:pt x="195" y="100"/>
                    </a:lnTo>
                    <a:close/>
                  </a:path>
                </a:pathLst>
              </a:custGeom>
              <a:solidFill>
                <a:schemeClr val="bg1"/>
              </a:solidFill>
              <a:ln>
                <a:noFill/>
              </a:ln>
            </p:spPr>
            <p:txBody>
              <a:bodyPr vert="horz" wrap="square" lIns="91440" tIns="45720" rIns="91440" bIns="45720" numCol="1" anchor="t" anchorCtr="0" compatLnSpc="1"/>
              <a:lstStyle/>
              <a:p>
                <a:endParaRPr lang="en-US"/>
              </a:p>
            </p:txBody>
          </p:sp>
        </p:grpSp>
      </p:grpSp>
      <p:grpSp>
        <p:nvGrpSpPr>
          <p:cNvPr id="20" name="组合 19"/>
          <p:cNvGrpSpPr/>
          <p:nvPr/>
        </p:nvGrpSpPr>
        <p:grpSpPr>
          <a:xfrm>
            <a:off x="4695079" y="2057139"/>
            <a:ext cx="2827026" cy="2930256"/>
            <a:chOff x="2451990" y="-5964960"/>
            <a:chExt cx="8305800" cy="8609092"/>
          </a:xfrm>
        </p:grpSpPr>
        <p:sp>
          <p:nvSpPr>
            <p:cNvPr id="21" name="椭圆 20"/>
            <p:cNvSpPr/>
            <p:nvPr/>
          </p:nvSpPr>
          <p:spPr>
            <a:xfrm>
              <a:off x="2451990" y="-596496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rot="7200000">
              <a:off x="2451990" y="-566166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文本框 27"/>
          <p:cNvSpPr txBox="1"/>
          <p:nvPr/>
        </p:nvSpPr>
        <p:spPr>
          <a:xfrm>
            <a:off x="876300" y="3423285"/>
            <a:ext cx="4300220" cy="2999740"/>
          </a:xfrm>
          <a:prstGeom prst="rect">
            <a:avLst/>
          </a:prstGeom>
          <a:noFill/>
        </p:spPr>
        <p:txBody>
          <a:bodyPr wrap="square" rtlCol="0">
            <a:spAutoFit/>
          </a:bodyPr>
          <a:lstStyle/>
          <a:p>
            <a:pPr algn="l">
              <a:lnSpc>
                <a:spcPct val="150000"/>
              </a:lnSpc>
            </a:pPr>
            <a:r>
              <a:rPr sz="1400" dirty="0">
                <a:solidFill>
                  <a:srgbClr val="FB6003"/>
                </a:solidFill>
                <a:latin typeface="微软雅黑" panose="020B0503020204020204" charset="-122"/>
                <a:ea typeface="微软雅黑" panose="020B0503020204020204" charset="-122"/>
                <a:cs typeface="Arial Unicode MS" panose="020B0604020202020204" pitchFamily="34" charset="-122"/>
              </a:rPr>
              <a:t>（1）产品：具体是什么产品，加关键词</a:t>
            </a:r>
            <a:endParaRPr sz="1400" dirty="0">
              <a:solidFill>
                <a:srgbClr val="FB6003"/>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sz="1400" dirty="0">
                <a:solidFill>
                  <a:srgbClr val="FB6003"/>
                </a:solidFill>
                <a:latin typeface="微软雅黑" panose="020B0503020204020204" charset="-122"/>
                <a:ea typeface="微软雅黑" panose="020B0503020204020204" charset="-122"/>
                <a:cs typeface="Arial Unicode MS" panose="020B0604020202020204" pitchFamily="34" charset="-122"/>
              </a:rPr>
              <a:t>（2）尺寸</a:t>
            </a:r>
            <a:endParaRPr sz="1400" dirty="0">
              <a:solidFill>
                <a:srgbClr val="FB6003"/>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sz="1400" dirty="0">
                <a:solidFill>
                  <a:srgbClr val="FB6003"/>
                </a:solidFill>
                <a:latin typeface="微软雅黑" panose="020B0503020204020204" charset="-122"/>
                <a:ea typeface="微软雅黑" panose="020B0503020204020204" charset="-122"/>
                <a:cs typeface="Arial Unicode MS" panose="020B0604020202020204" pitchFamily="34" charset="-122"/>
              </a:rPr>
              <a:t>（3）功能</a:t>
            </a:r>
            <a:endParaRPr sz="1400" dirty="0">
              <a:solidFill>
                <a:srgbClr val="FB6003"/>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sz="1400" dirty="0">
                <a:solidFill>
                  <a:srgbClr val="FB6003"/>
                </a:solidFill>
                <a:latin typeface="微软雅黑" panose="020B0503020204020204" charset="-122"/>
                <a:ea typeface="微软雅黑" panose="020B0503020204020204" charset="-122"/>
                <a:cs typeface="Arial Unicode MS" panose="020B0604020202020204" pitchFamily="34" charset="-122"/>
              </a:rPr>
              <a:t>（4）产品特点及优势</a:t>
            </a:r>
            <a:endParaRPr sz="1400" dirty="0">
              <a:solidFill>
                <a:srgbClr val="FB6003"/>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sz="1400" dirty="0">
                <a:solidFill>
                  <a:srgbClr val="FB6003"/>
                </a:solidFill>
                <a:latin typeface="微软雅黑" panose="020B0503020204020204" charset="-122"/>
                <a:ea typeface="微软雅黑" panose="020B0503020204020204" charset="-122"/>
                <a:cs typeface="Arial Unicode MS" panose="020B0604020202020204" pitchFamily="34" charset="-122"/>
              </a:rPr>
              <a:t>（5）运输时间(在有时效优势的情况下才可以写)</a:t>
            </a:r>
            <a:endParaRPr sz="1400" dirty="0">
              <a:solidFill>
                <a:srgbClr val="FB6003"/>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sz="1400" dirty="0">
                <a:solidFill>
                  <a:srgbClr val="FB6003"/>
                </a:solidFill>
                <a:latin typeface="微软雅黑" panose="020B0503020204020204" charset="-122"/>
                <a:ea typeface="微软雅黑" panose="020B0503020204020204" charset="-122"/>
                <a:cs typeface="Arial Unicode MS" panose="020B0604020202020204" pitchFamily="34" charset="-122"/>
              </a:rPr>
              <a:t>（6）用途，比如节日送礼等</a:t>
            </a: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a:t>
            </a:r>
            <a:endPar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要将买家可能会关心的点以及你产品与众不同的卖点罗列出来，一定要注意扬长避短</a:t>
            </a:r>
            <a:r>
              <a:rPr lang="zh-CN"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a:t>
            </a: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rPr>
              <a:t>尽可能分别体现该产品的卖点，给买家带去的好处等</a:t>
            </a:r>
            <a:r>
              <a:rPr lang="zh-CN"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rPr>
              <a:t>。</a:t>
            </a:r>
            <a:endParaRPr lang="zh-CN"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endParaRPr>
          </a:p>
        </p:txBody>
      </p:sp>
      <p:sp>
        <p:nvSpPr>
          <p:cNvPr id="2" name="文本框 1"/>
          <p:cNvSpPr txBox="1"/>
          <p:nvPr/>
        </p:nvSpPr>
        <p:spPr>
          <a:xfrm>
            <a:off x="7741285" y="3423285"/>
            <a:ext cx="4088765" cy="2676525"/>
          </a:xfrm>
          <a:prstGeom prst="rect">
            <a:avLst/>
          </a:prstGeom>
          <a:noFill/>
        </p:spPr>
        <p:txBody>
          <a:bodyPr wrap="square" rtlCol="0">
            <a:spAutoFit/>
          </a:bodyPr>
          <a:p>
            <a:pPr algn="l">
              <a:lnSpc>
                <a:spcPct val="150000"/>
              </a:lnSpc>
            </a:pPr>
            <a:r>
              <a:rPr lang="zh-CN" altLang="en-US" sz="1400" dirty="0">
                <a:solidFill>
                  <a:schemeClr val="tx1"/>
                </a:solidFill>
                <a:latin typeface="微软雅黑" panose="020B0503020204020204" charset="-122"/>
                <a:ea typeface="微软雅黑" panose="020B0503020204020204" charset="-122"/>
                <a:sym typeface="+mn-ea"/>
              </a:rPr>
              <a:t>加强</a:t>
            </a:r>
            <a:r>
              <a:rPr lang="en-US" altLang="zh-CN" sz="1400" dirty="0">
                <a:solidFill>
                  <a:schemeClr val="tx1"/>
                </a:solidFill>
                <a:latin typeface="微软雅黑" panose="020B0503020204020204" charset="-122"/>
                <a:ea typeface="微软雅黑" panose="020B0503020204020204" charset="-122"/>
                <a:sym typeface="+mn-ea"/>
              </a:rPr>
              <a:t>Bullet Points</a:t>
            </a:r>
            <a:r>
              <a:rPr lang="zh-CN" altLang="en-US" sz="1400" dirty="0">
                <a:solidFill>
                  <a:schemeClr val="tx1"/>
                </a:solidFill>
                <a:latin typeface="微软雅黑" panose="020B0503020204020204" charset="-122"/>
                <a:ea typeface="微软雅黑" panose="020B0503020204020204" charset="-122"/>
                <a:sym typeface="+mn-ea"/>
              </a:rPr>
              <a:t>前</a:t>
            </a:r>
            <a:r>
              <a:rPr lang="en-US" altLang="zh-CN" sz="1400" dirty="0">
                <a:solidFill>
                  <a:schemeClr val="tx1"/>
                </a:solidFill>
                <a:latin typeface="微软雅黑" panose="020B0503020204020204" charset="-122"/>
                <a:ea typeface="微软雅黑" panose="020B0503020204020204" charset="-122"/>
                <a:sym typeface="+mn-ea"/>
              </a:rPr>
              <a:t>3</a:t>
            </a:r>
            <a:r>
              <a:rPr lang="zh-CN" altLang="en-US" sz="1400" dirty="0">
                <a:solidFill>
                  <a:schemeClr val="tx1"/>
                </a:solidFill>
                <a:latin typeface="微软雅黑" panose="020B0503020204020204" charset="-122"/>
                <a:ea typeface="微软雅黑" panose="020B0503020204020204" charset="-122"/>
                <a:sym typeface="+mn-ea"/>
              </a:rPr>
              <a:t>点的内容，亚马逊手机版上呈现出来的是</a:t>
            </a:r>
            <a:r>
              <a:rPr lang="en-US" altLang="zh-CN" sz="1400" dirty="0">
                <a:solidFill>
                  <a:schemeClr val="tx1"/>
                </a:solidFill>
                <a:latin typeface="微软雅黑" panose="020B0503020204020204" charset="-122"/>
                <a:ea typeface="微软雅黑" panose="020B0503020204020204" charset="-122"/>
                <a:sym typeface="+mn-ea"/>
              </a:rPr>
              <a:t>Bullet Points</a:t>
            </a:r>
            <a:r>
              <a:rPr lang="zh-CN" altLang="en-US" sz="1400" dirty="0">
                <a:solidFill>
                  <a:schemeClr val="tx1"/>
                </a:solidFill>
                <a:latin typeface="微软雅黑" panose="020B0503020204020204" charset="-122"/>
                <a:ea typeface="微软雅黑" panose="020B0503020204020204" charset="-122"/>
                <a:sym typeface="+mn-ea"/>
              </a:rPr>
              <a:t>前</a:t>
            </a:r>
            <a:r>
              <a:rPr lang="en-US" altLang="zh-CN" sz="1400" dirty="0">
                <a:solidFill>
                  <a:schemeClr val="tx1"/>
                </a:solidFill>
                <a:latin typeface="微软雅黑" panose="020B0503020204020204" charset="-122"/>
                <a:ea typeface="微软雅黑" panose="020B0503020204020204" charset="-122"/>
                <a:sym typeface="+mn-ea"/>
              </a:rPr>
              <a:t>3</a:t>
            </a:r>
            <a:r>
              <a:rPr lang="zh-CN" altLang="en-US" sz="1400" dirty="0">
                <a:solidFill>
                  <a:schemeClr val="tx1"/>
                </a:solidFill>
                <a:latin typeface="微软雅黑" panose="020B0503020204020204" charset="-122"/>
                <a:ea typeface="微软雅黑" panose="020B0503020204020204" charset="-122"/>
                <a:sym typeface="+mn-ea"/>
              </a:rPr>
              <a:t>点，所以尽量将比较重要表达的信息放在前三点；</a:t>
            </a:r>
            <a:endParaRPr lang="zh-CN" altLang="en-US" sz="1400" dirty="0">
              <a:solidFill>
                <a:schemeClr val="tx1"/>
              </a:solidFill>
              <a:latin typeface="微软雅黑" panose="020B0503020204020204" charset="-122"/>
              <a:ea typeface="微软雅黑" panose="020B0503020204020204" charset="-122"/>
              <a:sym typeface="+mn-ea"/>
            </a:endParaRPr>
          </a:p>
          <a:p>
            <a:pPr algn="l">
              <a:lnSpc>
                <a:spcPct val="150000"/>
              </a:lnSpc>
            </a:pPr>
            <a:r>
              <a:rPr lang="zh-CN" altLang="en-US" sz="1400" dirty="0">
                <a:solidFill>
                  <a:schemeClr val="tx1"/>
                </a:solidFill>
                <a:latin typeface="微软雅黑" panose="020B0503020204020204" charset="-122"/>
                <a:ea typeface="微软雅黑" panose="020B0503020204020204" charset="-122"/>
                <a:sym typeface="+mn-ea"/>
              </a:rPr>
              <a:t>可以参考其他卖家的描述，进行改写，但是不要全都照搬，这样并不会让你赢得客户还会引起账号关联；</a:t>
            </a:r>
            <a:endParaRPr lang="zh-CN" altLang="en-US" sz="1400" dirty="0">
              <a:solidFill>
                <a:schemeClr val="tx1"/>
              </a:solidFill>
              <a:latin typeface="微软雅黑" panose="020B0503020204020204" charset="-122"/>
              <a:ea typeface="微软雅黑" panose="020B0503020204020204" charset="-122"/>
              <a:sym typeface="+mn-ea"/>
            </a:endParaRPr>
          </a:p>
          <a:p>
            <a:pPr algn="l">
              <a:lnSpc>
                <a:spcPct val="150000"/>
              </a:lnSpc>
            </a:pPr>
            <a:r>
              <a:rPr lang="zh-CN" altLang="en-US" sz="1400" dirty="0">
                <a:solidFill>
                  <a:schemeClr val="tx1"/>
                </a:solidFill>
                <a:latin typeface="微软雅黑" panose="020B0503020204020204" charset="-122"/>
                <a:ea typeface="微软雅黑" panose="020B0503020204020204" charset="-122"/>
                <a:sym typeface="+mn-ea"/>
              </a:rPr>
              <a:t>功能性产品或高价产品要写质量保证，让客户买得放心。</a:t>
            </a:r>
            <a:endParaRPr lang="zh-CN" altLang="en-US" sz="1400" dirty="0">
              <a:solidFill>
                <a:schemeClr val="tx1"/>
              </a:solidFill>
              <a:latin typeface="微软雅黑" panose="020B0503020204020204" charset="-122"/>
              <a:ea typeface="微软雅黑" panose="020B0503020204020204" charset="-122"/>
              <a:cs typeface="Arial Unicode MS" panose="020B0604020202020204" pitchFamily="34" charset="-122"/>
              <a:sym typeface="+mn-ea"/>
            </a:endParaRPr>
          </a:p>
        </p:txBody>
      </p:sp>
      <p:sp>
        <p:nvSpPr>
          <p:cNvPr id="7" name="文本框 6"/>
          <p:cNvSpPr txBox="1"/>
          <p:nvPr/>
        </p:nvSpPr>
        <p:spPr>
          <a:xfrm>
            <a:off x="4107180" y="546735"/>
            <a:ext cx="4003675" cy="1383665"/>
          </a:xfrm>
          <a:prstGeom prst="rect">
            <a:avLst/>
          </a:prstGeom>
          <a:noFill/>
        </p:spPr>
        <p:txBody>
          <a:bodyPr wrap="square" rtlCol="0">
            <a:spAutoFit/>
          </a:bodyPr>
          <a:p>
            <a:pPr algn="l">
              <a:lnSpc>
                <a:spcPct val="150000"/>
              </a:lnSpc>
            </a:pPr>
            <a:r>
              <a:rPr lang="zh-CN" altLang="en-US" sz="1400" dirty="0">
                <a:latin typeface="微软雅黑" panose="020B0503020204020204" charset="-122"/>
                <a:ea typeface="微软雅黑" panose="020B0503020204020204" charset="-122"/>
                <a:sym typeface="+mn-ea"/>
              </a:rPr>
              <a:t>把自己放在顾客的角度，思考顾客想知道什么?他们为什么要购买你的产品，你的产品有什么优势？注意体现产品的价值。参考其他卖家的文案，归纳总结产品卖点，补充其他卖家未涉及到的卖点。</a:t>
            </a:r>
            <a:endParaRPr lang="zh-CN"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endParaRPr>
          </a:p>
        </p:txBody>
      </p:sp>
      <p:pic>
        <p:nvPicPr>
          <p:cNvPr id="9" name="图片 8" descr="C:/Users/admin/AppData/Local/Temp/kaimatting_20191117144220/output_20191117144244..pngoutput_20191117144244."/>
          <p:cNvPicPr>
            <a:picLocks noChangeAspect="1"/>
          </p:cNvPicPr>
          <p:nvPr/>
        </p:nvPicPr>
        <p:blipFill>
          <a:blip r:embed="rId1"/>
          <a:stretch>
            <a:fillRect/>
          </a:stretch>
        </p:blipFill>
        <p:spPr>
          <a:xfrm>
            <a:off x="0" y="730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0-#ppt_h/2"/>
                                          </p:val>
                                        </p:tav>
                                        <p:tav tm="100000">
                                          <p:val>
                                            <p:strVal val="#ppt_y"/>
                                          </p:val>
                                        </p:tav>
                                      </p:tavLst>
                                    </p:anim>
                                  </p:childTnLst>
                                </p:cTn>
                              </p:par>
                              <p:par>
                                <p:cTn id="9" presetID="8" presetClass="emph" presetSubtype="0" fill="hold" nodeType="withEffect">
                                  <p:stCondLst>
                                    <p:cond delay="0"/>
                                  </p:stCondLst>
                                  <p:childTnLst>
                                    <p:animRot by="-10800000">
                                      <p:cBhvr>
                                        <p:cTn id="10" dur="1750" fill="hold"/>
                                        <p:tgtEl>
                                          <p:spTgt spid="20"/>
                                        </p:tgtEl>
                                        <p:attrNameLst>
                                          <p:attrName>r</p:attrName>
                                        </p:attrNameLst>
                                      </p:cBhvr>
                                    </p:animRot>
                                  </p:childTnLst>
                                </p:cTn>
                              </p:par>
                              <p:par>
                                <p:cTn id="11" presetID="10"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par>
                          <p:cTn id="14" fill="hold">
                            <p:stCondLst>
                              <p:cond delay="1000"/>
                            </p:stCondLst>
                            <p:childTnLst>
                              <p:par>
                                <p:cTn id="15" presetID="22" presetClass="entr" presetSubtype="4"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00"/>
                                        <p:tgtEl>
                                          <p:spTgt spid="6"/>
                                        </p:tgtEl>
                                      </p:cBhvr>
                                    </p:animEffect>
                                  </p:childTnLst>
                                </p:cTn>
                              </p:par>
                            </p:childTnLst>
                          </p:cTn>
                        </p:par>
                        <p:par>
                          <p:cTn id="21" fill="hold">
                            <p:stCondLst>
                              <p:cond delay="1500"/>
                            </p:stCondLst>
                            <p:childTnLst>
                              <p:par>
                                <p:cTn id="22" presetID="21" presetClass="entr" presetSubtype="1"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heel(1)">
                                      <p:cBhvr>
                                        <p:cTn id="24" dur="1000"/>
                                        <p:tgtEl>
                                          <p:spTgt spid="31"/>
                                        </p:tgtEl>
                                      </p:cBhvr>
                                    </p:animEffect>
                                  </p:childTnLst>
                                </p:cTn>
                              </p:par>
                              <p:par>
                                <p:cTn id="25" presetID="21" presetClass="entr" presetSubtype="1" fill="hold" nodeType="with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heel(1)">
                                      <p:cBhvr>
                                        <p:cTn id="27" dur="1000"/>
                                        <p:tgtEl>
                                          <p:spTgt spid="32"/>
                                        </p:tgtEl>
                                      </p:cBhvr>
                                    </p:animEffect>
                                  </p:childTnLst>
                                </p:cTn>
                              </p:par>
                              <p:par>
                                <p:cTn id="28" presetID="47" presetClass="entr" presetSubtype="0" fill="hold" grpId="0" nodeType="with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1000"/>
                                        <p:tgtEl>
                                          <p:spTgt spid="28"/>
                                        </p:tgtEl>
                                      </p:cBhvr>
                                    </p:animEffect>
                                    <p:anim calcmode="lin" valueType="num">
                                      <p:cBhvr>
                                        <p:cTn id="31" dur="1000" fill="hold"/>
                                        <p:tgtEl>
                                          <p:spTgt spid="28"/>
                                        </p:tgtEl>
                                        <p:attrNameLst>
                                          <p:attrName>ppt_x</p:attrName>
                                        </p:attrNameLst>
                                      </p:cBhvr>
                                      <p:tavLst>
                                        <p:tav tm="0">
                                          <p:val>
                                            <p:strVal val="#ppt_x"/>
                                          </p:val>
                                        </p:tav>
                                        <p:tav tm="100000">
                                          <p:val>
                                            <p:strVal val="#ppt_x"/>
                                          </p:val>
                                        </p:tav>
                                      </p:tavLst>
                                    </p:anim>
                                    <p:anim calcmode="lin" valueType="num">
                                      <p:cBhvr>
                                        <p:cTn id="32" dur="1000" fill="hold"/>
                                        <p:tgtEl>
                                          <p:spTgt spid="28"/>
                                        </p:tgtEl>
                                        <p:attrNameLst>
                                          <p:attrName>ppt_y</p:attrName>
                                        </p:attrNameLst>
                                      </p:cBhvr>
                                      <p:tavLst>
                                        <p:tav tm="0">
                                          <p:val>
                                            <p:strVal val="#ppt_y-.1"/>
                                          </p:val>
                                        </p:tav>
                                        <p:tav tm="100000">
                                          <p:val>
                                            <p:strVal val="#ppt_y"/>
                                          </p:val>
                                        </p:tav>
                                      </p:tavLst>
                                    </p:anim>
                                  </p:childTnLst>
                                </p:cTn>
                              </p:par>
                            </p:childTnLst>
                          </p:cTn>
                        </p:par>
                        <p:par>
                          <p:cTn id="33" fill="hold">
                            <p:stCondLst>
                              <p:cond delay="2500"/>
                            </p:stCondLst>
                            <p:childTnLst>
                              <p:par>
                                <p:cTn id="34" presetID="22" presetClass="entr" presetSubtype="1"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wipe(up)">
                                      <p:cBhvr>
                                        <p:cTn id="36" dur="500"/>
                                        <p:tgtEl>
                                          <p:spTgt spid="8"/>
                                        </p:tgtEl>
                                      </p:cBhvr>
                                    </p:animEffect>
                                  </p:childTnLst>
                                </p:cTn>
                              </p:par>
                              <p:par>
                                <p:cTn id="37" presetID="47" presetClass="entr" presetSubtype="0" fill="hold" grpId="0" nodeType="with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fade">
                                      <p:cBhvr>
                                        <p:cTn id="39" dur="1000"/>
                                        <p:tgtEl>
                                          <p:spTgt spid="2"/>
                                        </p:tgtEl>
                                      </p:cBhvr>
                                    </p:animEffect>
                                    <p:anim calcmode="lin" valueType="num">
                                      <p:cBhvr>
                                        <p:cTn id="40" dur="1000" fill="hold"/>
                                        <p:tgtEl>
                                          <p:spTgt spid="2"/>
                                        </p:tgtEl>
                                        <p:attrNameLst>
                                          <p:attrName>ppt_x</p:attrName>
                                        </p:attrNameLst>
                                      </p:cBhvr>
                                      <p:tavLst>
                                        <p:tav tm="0">
                                          <p:val>
                                            <p:strVal val="#ppt_x"/>
                                          </p:val>
                                        </p:tav>
                                        <p:tav tm="100000">
                                          <p:val>
                                            <p:strVal val="#ppt_x"/>
                                          </p:val>
                                        </p:tav>
                                      </p:tavLst>
                                    </p:anim>
                                    <p:anim calcmode="lin" valueType="num">
                                      <p:cBhvr>
                                        <p:cTn id="41" dur="1000" fill="hold"/>
                                        <p:tgtEl>
                                          <p:spTgt spid="2"/>
                                        </p:tgtEl>
                                        <p:attrNameLst>
                                          <p:attrName>ppt_y</p:attrName>
                                        </p:attrNameLst>
                                      </p:cBhvr>
                                      <p:tavLst>
                                        <p:tav tm="0">
                                          <p:val>
                                            <p:strVal val="#ppt_y-.1"/>
                                          </p:val>
                                        </p:tav>
                                        <p:tav tm="100000">
                                          <p:val>
                                            <p:strVal val="#ppt_y"/>
                                          </p:val>
                                        </p:tav>
                                      </p:tavLst>
                                    </p:anim>
                                  </p:childTnLst>
                                </p:cTn>
                              </p:par>
                              <p:par>
                                <p:cTn id="42" presetID="47" presetClass="entr" presetSubtype="0" fill="hold" grpId="0" nodeType="with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1000"/>
                                        <p:tgtEl>
                                          <p:spTgt spid="7"/>
                                        </p:tgtEl>
                                      </p:cBhvr>
                                    </p:animEffect>
                                    <p:anim calcmode="lin" valueType="num">
                                      <p:cBhvr>
                                        <p:cTn id="45" dur="1000" fill="hold"/>
                                        <p:tgtEl>
                                          <p:spTgt spid="7"/>
                                        </p:tgtEl>
                                        <p:attrNameLst>
                                          <p:attrName>ppt_x</p:attrName>
                                        </p:attrNameLst>
                                      </p:cBhvr>
                                      <p:tavLst>
                                        <p:tav tm="0">
                                          <p:val>
                                            <p:strVal val="#ppt_x"/>
                                          </p:val>
                                        </p:tav>
                                        <p:tav tm="100000">
                                          <p:val>
                                            <p:strVal val="#ppt_x"/>
                                          </p:val>
                                        </p:tav>
                                      </p:tavLst>
                                    </p:anim>
                                    <p:anim calcmode="lin" valueType="num">
                                      <p:cBhvr>
                                        <p:cTn id="4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8" grpId="0" animBg="1"/>
      <p:bldP spid="13" grpId="0"/>
      <p:bldP spid="28" grpId="0"/>
      <p:bldP spid="2"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33"/>
          <p:cNvSpPr>
            <a:spLocks noChangeShapeType="1"/>
          </p:cNvSpPr>
          <p:nvPr/>
        </p:nvSpPr>
        <p:spPr bwMode="auto">
          <a:xfrm>
            <a:off x="6092372" y="0"/>
            <a:ext cx="4650" cy="21971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grpSp>
        <p:nvGrpSpPr>
          <p:cNvPr id="13" name="组合 12"/>
          <p:cNvGrpSpPr>
            <a:grpSpLocks noChangeAspect="1"/>
          </p:cNvGrpSpPr>
          <p:nvPr/>
        </p:nvGrpSpPr>
        <p:grpSpPr>
          <a:xfrm>
            <a:off x="4295489" y="1561017"/>
            <a:ext cx="3600000" cy="3731456"/>
            <a:chOff x="2451990" y="-5964960"/>
            <a:chExt cx="8305800" cy="8609092"/>
          </a:xfrm>
        </p:grpSpPr>
        <p:sp>
          <p:nvSpPr>
            <p:cNvPr id="14" name="椭圆 13"/>
            <p:cNvSpPr/>
            <p:nvPr/>
          </p:nvSpPr>
          <p:spPr>
            <a:xfrm>
              <a:off x="2451990" y="-5964960"/>
              <a:ext cx="8305800" cy="8305800"/>
            </a:xfrm>
            <a:prstGeom prst="ellipse">
              <a:avLst/>
            </a:prstGeom>
            <a:solidFill>
              <a:schemeClr val="bg1">
                <a:lumMod val="95000"/>
              </a:schemeClr>
            </a:solidFill>
            <a:ln w="12700">
              <a:solidFill>
                <a:srgbClr val="A5A5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7200000">
              <a:off x="2451990" y="-5661668"/>
              <a:ext cx="8305800" cy="8305800"/>
            </a:xfrm>
            <a:prstGeom prst="ellipse">
              <a:avLst/>
            </a:prstGeom>
            <a:noFill/>
            <a:ln w="127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5000245" y="2324277"/>
            <a:ext cx="2488185" cy="521970"/>
          </a:xfrm>
          <a:prstGeom prst="rect">
            <a:avLst/>
          </a:prstGeom>
          <a:noFill/>
        </p:spPr>
        <p:txBody>
          <a:bodyPr wrap="square" rtlCol="0">
            <a:spAutoFit/>
          </a:bodyPr>
          <a:lstStyle/>
          <a:p>
            <a:pPr algn="ctr"/>
            <a:r>
              <a:rPr lang="en-US" altLang="zh-CN" sz="2800" b="1" dirty="0">
                <a:latin typeface="微软雅黑" panose="020B0503020204020204" charset="-122"/>
                <a:ea typeface="微软雅黑" panose="020B0503020204020204" charset="-122"/>
                <a:sym typeface="+mn-ea"/>
              </a:rPr>
              <a:t>For Example</a:t>
            </a:r>
            <a:endParaRPr lang="zh-CN" altLang="en-US" sz="2800" b="1" spc="600" dirty="0">
              <a:latin typeface="+mj-ea"/>
              <a:ea typeface="+mj-ea"/>
            </a:endParaRPr>
          </a:p>
        </p:txBody>
      </p:sp>
      <p:sp>
        <p:nvSpPr>
          <p:cNvPr id="16" name="文本框 15"/>
          <p:cNvSpPr txBox="1"/>
          <p:nvPr/>
        </p:nvSpPr>
        <p:spPr>
          <a:xfrm>
            <a:off x="4704061" y="2845936"/>
            <a:ext cx="2784126" cy="2030095"/>
          </a:xfrm>
          <a:prstGeom prst="rect">
            <a:avLst/>
          </a:prstGeom>
          <a:noFill/>
        </p:spPr>
        <p:txBody>
          <a:bodyPr wrap="square" rtlCol="0">
            <a:spAutoFit/>
          </a:bodyPr>
          <a:lstStyle/>
          <a:p>
            <a:pPr algn="ctr">
              <a:lnSpc>
                <a:spcPct val="150000"/>
              </a:lnSpc>
            </a:pP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材料</a:t>
            </a:r>
            <a:endPar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gn="ctr">
              <a:lnSpc>
                <a:spcPct val="150000"/>
              </a:lnSpc>
            </a:pP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尺寸</a:t>
            </a:r>
            <a:endPar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gn="ctr">
              <a:lnSpc>
                <a:spcPct val="150000"/>
              </a:lnSpc>
            </a:pP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卖点</a:t>
            </a:r>
            <a:endPar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gn="ctr">
              <a:lnSpc>
                <a:spcPct val="150000"/>
              </a:lnSpc>
            </a:pP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功能</a:t>
            </a:r>
            <a:endPar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gn="ctr">
              <a:lnSpc>
                <a:spcPct val="150000"/>
              </a:lnSpc>
            </a:pP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使用安装说明</a:t>
            </a:r>
            <a:endPar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gn="ctr">
              <a:lnSpc>
                <a:spcPct val="150000"/>
              </a:lnSpc>
            </a:pP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质量保证</a:t>
            </a:r>
            <a:endPar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p:txBody>
      </p:sp>
      <p:sp>
        <p:nvSpPr>
          <p:cNvPr id="33" name="文本框 32"/>
          <p:cNvSpPr txBox="1"/>
          <p:nvPr/>
        </p:nvSpPr>
        <p:spPr>
          <a:xfrm>
            <a:off x="602615" y="545465"/>
            <a:ext cx="3693160" cy="6139180"/>
          </a:xfrm>
          <a:prstGeom prst="rect">
            <a:avLst/>
          </a:prstGeom>
          <a:noFill/>
        </p:spPr>
        <p:txBody>
          <a:bodyPr wrap="square" rtlCol="0">
            <a:spAutoFit/>
          </a:bodyPr>
          <a:lstStyle/>
          <a:p>
            <a:pPr>
              <a:lnSpc>
                <a:spcPct val="150000"/>
              </a:lnSpc>
            </a:pP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 YOU BUY ONCE, YOU ENJOY FOR LIFE: The Bags For Less clear stadium bag with pocket is made of extremely sturdy,clear PVC w/600D trim. What is more, it has a 6" full zipper top gusset. in addition, the 19" wide and 14" height size gives you the opportunity to safely store anything you like in it!. </a:t>
            </a:r>
            <a:endPar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nSpc>
                <a:spcPct val="150000"/>
              </a:lnSpc>
            </a:pPr>
            <a:endPar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nSpc>
                <a:spcPct val="150000"/>
              </a:lnSpc>
            </a:pP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COMFORTABLE, STRIKING, MODERN DESIGN: If y</a:t>
            </a:r>
            <a:r>
              <a:rPr lang="en-US"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o</a:t>
            </a: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u wish to catch everyone's attention and stand out, this elegant and stylish clear PVC bag is a must have for you! Featuring a transparent body, a colored fabric bottom and long matching handles, it is incomparably trendy and striking.</a:t>
            </a:r>
            <a:endPar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nSpc>
                <a:spcPct val="150000"/>
              </a:lnSpc>
            </a:pPr>
            <a:endParaRPr sz="12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nSpc>
                <a:spcPct val="150000"/>
              </a:lnSpc>
            </a:pPr>
            <a:endParaRPr sz="12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p:txBody>
      </p:sp>
      <p:sp>
        <p:nvSpPr>
          <p:cNvPr id="10" name="文本框 9"/>
          <p:cNvSpPr txBox="1"/>
          <p:nvPr/>
        </p:nvSpPr>
        <p:spPr>
          <a:xfrm>
            <a:off x="7895590" y="545465"/>
            <a:ext cx="4121785" cy="5631180"/>
          </a:xfrm>
          <a:prstGeom prst="rect">
            <a:avLst/>
          </a:prstGeom>
          <a:noFill/>
        </p:spPr>
        <p:txBody>
          <a:bodyPr wrap="square" rtlCol="0">
            <a:spAutoFit/>
          </a:bodyPr>
          <a:p>
            <a:pPr>
              <a:lnSpc>
                <a:spcPct val="150000"/>
              </a:lnSpc>
            </a:pPr>
            <a:r>
              <a:rPr sz="12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ENJOY COUNTLESS POSSIBILTIES: This clear tote bag can be used for a wide variety of different purposes. It makes an ideal gym, toiletry, cosmetics, beach, grocery, travel, work and art supplies bay too! We bet that it will become your all-time favoritel</a:t>
            </a:r>
            <a:endParaRPr sz="12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nSpc>
                <a:spcPct val="150000"/>
              </a:lnSpc>
            </a:pPr>
            <a:endParaRPr sz="12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nSpc>
                <a:spcPct val="150000"/>
              </a:lnSpc>
            </a:pPr>
            <a:r>
              <a:rPr sz="12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SAVE YOURSELF TIME AND TROUBLE: Forget about wasting your time trying to find your mobile phone or your keys. Pass security checks easily without facing any trouble! This must have clear zippered stadium bag with handles features a clear, transparent body and an additional dlear, front pocket that allow you to neatly store ally you need and grab thern without searching for ages.</a:t>
            </a:r>
            <a:endParaRPr sz="12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nSpc>
                <a:spcPct val="150000"/>
              </a:lnSpc>
            </a:pPr>
            <a:endParaRPr sz="12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nSpc>
                <a:spcPct val="150000"/>
              </a:lnSpc>
            </a:pPr>
            <a:r>
              <a:rPr sz="12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100% MONEY BACK GUARANTEE: Offering you the best procucts and serving all your needs has always been our top gpal. This is wrhy we offer you a full refund in casa this clear stadium security bag does not meet all your demands.</a:t>
            </a:r>
            <a:endParaRPr sz="12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p:txBody>
      </p:sp>
      <p:grpSp>
        <p:nvGrpSpPr>
          <p:cNvPr id="36" name="组合 35"/>
          <p:cNvGrpSpPr/>
          <p:nvPr/>
        </p:nvGrpSpPr>
        <p:grpSpPr>
          <a:xfrm>
            <a:off x="4039870" y="859790"/>
            <a:ext cx="1698625" cy="550545"/>
            <a:chOff x="6362" y="1354"/>
            <a:chExt cx="2675" cy="867"/>
          </a:xfrm>
        </p:grpSpPr>
        <p:cxnSp>
          <p:nvCxnSpPr>
            <p:cNvPr id="11" name="直接箭头连接符 10"/>
            <p:cNvCxnSpPr/>
            <p:nvPr/>
          </p:nvCxnSpPr>
          <p:spPr>
            <a:xfrm flipV="1">
              <a:off x="6362" y="1577"/>
              <a:ext cx="977" cy="64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7229" y="1354"/>
              <a:ext cx="1809" cy="580"/>
            </a:xfrm>
            <a:prstGeom prst="rect">
              <a:avLst/>
            </a:prstGeom>
            <a:noFill/>
          </p:spPr>
          <p:txBody>
            <a:bodyPr wrap="square" rtlCol="0">
              <a:spAutoFit/>
            </a:bodyPr>
            <a:p>
              <a:r>
                <a:rPr lang="zh-CN" altLang="en-US">
                  <a:solidFill>
                    <a:srgbClr val="FF0000"/>
                  </a:solidFill>
                </a:rPr>
                <a:t>主要卖点</a:t>
              </a:r>
              <a:endParaRPr lang="zh-CN" altLang="en-US">
                <a:solidFill>
                  <a:srgbClr val="FF0000"/>
                </a:solidFill>
              </a:endParaRPr>
            </a:p>
          </p:txBody>
        </p:sp>
      </p:grpSp>
      <p:grpSp>
        <p:nvGrpSpPr>
          <p:cNvPr id="37" name="组合 36"/>
          <p:cNvGrpSpPr/>
          <p:nvPr/>
        </p:nvGrpSpPr>
        <p:grpSpPr>
          <a:xfrm>
            <a:off x="3884295" y="5248910"/>
            <a:ext cx="1396365" cy="724535"/>
            <a:chOff x="6117" y="8266"/>
            <a:chExt cx="2199" cy="1141"/>
          </a:xfrm>
        </p:grpSpPr>
        <p:cxnSp>
          <p:nvCxnSpPr>
            <p:cNvPr id="17" name="直接箭头连接符 16"/>
            <p:cNvCxnSpPr/>
            <p:nvPr/>
          </p:nvCxnSpPr>
          <p:spPr>
            <a:xfrm>
              <a:off x="6117" y="8266"/>
              <a:ext cx="667" cy="689"/>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6716" y="8827"/>
              <a:ext cx="1600" cy="580"/>
            </a:xfrm>
            <a:prstGeom prst="rect">
              <a:avLst/>
            </a:prstGeom>
            <a:noFill/>
          </p:spPr>
          <p:txBody>
            <a:bodyPr wrap="square" rtlCol="0">
              <a:spAutoFit/>
            </a:bodyPr>
            <a:p>
              <a:r>
                <a:rPr lang="zh-CN" altLang="en-US">
                  <a:solidFill>
                    <a:srgbClr val="FF0000"/>
                  </a:solidFill>
                </a:rPr>
                <a:t>材质</a:t>
              </a:r>
              <a:endParaRPr lang="zh-CN" altLang="en-US">
                <a:solidFill>
                  <a:srgbClr val="FF0000"/>
                </a:solidFill>
              </a:endParaRPr>
            </a:p>
          </p:txBody>
        </p:sp>
      </p:grpSp>
      <p:grpSp>
        <p:nvGrpSpPr>
          <p:cNvPr id="38" name="组合 37"/>
          <p:cNvGrpSpPr/>
          <p:nvPr/>
        </p:nvGrpSpPr>
        <p:grpSpPr>
          <a:xfrm>
            <a:off x="6589395" y="633095"/>
            <a:ext cx="1260475" cy="481330"/>
            <a:chOff x="10377" y="997"/>
            <a:chExt cx="1985" cy="758"/>
          </a:xfrm>
        </p:grpSpPr>
        <p:cxnSp>
          <p:nvCxnSpPr>
            <p:cNvPr id="19" name="直接箭头连接符 18"/>
            <p:cNvCxnSpPr/>
            <p:nvPr/>
          </p:nvCxnSpPr>
          <p:spPr>
            <a:xfrm flipH="1" flipV="1">
              <a:off x="11384" y="1377"/>
              <a:ext cx="978" cy="37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10377" y="997"/>
              <a:ext cx="1422" cy="580"/>
            </a:xfrm>
            <a:prstGeom prst="rect">
              <a:avLst/>
            </a:prstGeom>
            <a:noFill/>
          </p:spPr>
          <p:txBody>
            <a:bodyPr wrap="square" rtlCol="0">
              <a:spAutoFit/>
            </a:bodyPr>
            <a:p>
              <a:r>
                <a:rPr lang="zh-CN" altLang="en-US">
                  <a:solidFill>
                    <a:srgbClr val="FF0000"/>
                  </a:solidFill>
                </a:rPr>
                <a:t>用途</a:t>
              </a:r>
              <a:endParaRPr lang="zh-CN" altLang="en-US">
                <a:solidFill>
                  <a:srgbClr val="FF0000"/>
                </a:solidFill>
              </a:endParaRPr>
            </a:p>
          </p:txBody>
        </p:sp>
      </p:grpSp>
      <p:grpSp>
        <p:nvGrpSpPr>
          <p:cNvPr id="39" name="组合 38"/>
          <p:cNvGrpSpPr/>
          <p:nvPr/>
        </p:nvGrpSpPr>
        <p:grpSpPr>
          <a:xfrm>
            <a:off x="6165215" y="4317365"/>
            <a:ext cx="1811655" cy="1502410"/>
            <a:chOff x="9709" y="6799"/>
            <a:chExt cx="2853" cy="2366"/>
          </a:xfrm>
        </p:grpSpPr>
        <p:cxnSp>
          <p:nvCxnSpPr>
            <p:cNvPr id="25" name="直接箭头连接符 24"/>
            <p:cNvCxnSpPr/>
            <p:nvPr/>
          </p:nvCxnSpPr>
          <p:spPr>
            <a:xfrm flipH="1">
              <a:off x="10606" y="6799"/>
              <a:ext cx="1956" cy="184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9709" y="8585"/>
              <a:ext cx="1192" cy="580"/>
            </a:xfrm>
            <a:prstGeom prst="rect">
              <a:avLst/>
            </a:prstGeom>
            <a:noFill/>
          </p:spPr>
          <p:txBody>
            <a:bodyPr wrap="square" rtlCol="0">
              <a:spAutoFit/>
            </a:bodyPr>
            <a:p>
              <a:r>
                <a:rPr lang="zh-CN" altLang="en-US">
                  <a:solidFill>
                    <a:srgbClr val="FF0000"/>
                  </a:solidFill>
                </a:rPr>
                <a:t>功能</a:t>
              </a:r>
              <a:endParaRPr lang="zh-CN" altLang="en-US">
                <a:solidFill>
                  <a:srgbClr val="FF0000"/>
                </a:solidFill>
              </a:endParaRPr>
            </a:p>
          </p:txBody>
        </p:sp>
      </p:grpSp>
      <p:grpSp>
        <p:nvGrpSpPr>
          <p:cNvPr id="40" name="组合 39"/>
          <p:cNvGrpSpPr/>
          <p:nvPr/>
        </p:nvGrpSpPr>
        <p:grpSpPr>
          <a:xfrm>
            <a:off x="6171565" y="5851525"/>
            <a:ext cx="1786255" cy="802005"/>
            <a:chOff x="9719" y="9215"/>
            <a:chExt cx="2813" cy="1263"/>
          </a:xfrm>
        </p:grpSpPr>
        <p:cxnSp>
          <p:nvCxnSpPr>
            <p:cNvPr id="34" name="直接箭头连接符 33"/>
            <p:cNvCxnSpPr/>
            <p:nvPr/>
          </p:nvCxnSpPr>
          <p:spPr>
            <a:xfrm flipH="1">
              <a:off x="11472" y="9215"/>
              <a:ext cx="1060" cy="919"/>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5" name="文本框 34"/>
            <p:cNvSpPr txBox="1"/>
            <p:nvPr/>
          </p:nvSpPr>
          <p:spPr>
            <a:xfrm>
              <a:off x="9719" y="9898"/>
              <a:ext cx="2080" cy="580"/>
            </a:xfrm>
            <a:prstGeom prst="rect">
              <a:avLst/>
            </a:prstGeom>
            <a:noFill/>
          </p:spPr>
          <p:txBody>
            <a:bodyPr wrap="square" rtlCol="0">
              <a:spAutoFit/>
            </a:bodyPr>
            <a:p>
              <a:r>
                <a:rPr lang="zh-CN" altLang="en-US">
                  <a:solidFill>
                    <a:srgbClr val="FF0000"/>
                  </a:solidFill>
                </a:rPr>
                <a:t>质量保证</a:t>
              </a:r>
              <a:endParaRPr lang="zh-CN" altLang="en-US">
                <a:solidFill>
                  <a:srgbClr val="FF0000"/>
                </a:solidFill>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50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000" fill="hold"/>
                                        <p:tgtEl>
                                          <p:spTgt spid="13"/>
                                        </p:tgtEl>
                                        <p:attrNameLst>
                                          <p:attrName>ppt_x</p:attrName>
                                        </p:attrNameLst>
                                      </p:cBhvr>
                                      <p:tavLst>
                                        <p:tav tm="0">
                                          <p:val>
                                            <p:strVal val="#ppt_x"/>
                                          </p:val>
                                        </p:tav>
                                        <p:tav tm="100000">
                                          <p:val>
                                            <p:strVal val="#ppt_x"/>
                                          </p:val>
                                        </p:tav>
                                      </p:tavLst>
                                    </p:anim>
                                    <p:anim calcmode="lin" valueType="num">
                                      <p:cBhvr additive="base">
                                        <p:cTn id="8" dur="1000" fill="hold"/>
                                        <p:tgtEl>
                                          <p:spTgt spid="13"/>
                                        </p:tgtEl>
                                        <p:attrNameLst>
                                          <p:attrName>ppt_y</p:attrName>
                                        </p:attrNameLst>
                                      </p:cBhvr>
                                      <p:tavLst>
                                        <p:tav tm="0">
                                          <p:val>
                                            <p:strVal val="0-#ppt_h/2"/>
                                          </p:val>
                                        </p:tav>
                                        <p:tav tm="100000">
                                          <p:val>
                                            <p:strVal val="#ppt_y"/>
                                          </p:val>
                                        </p:tav>
                                      </p:tavLst>
                                    </p:anim>
                                  </p:childTnLst>
                                </p:cTn>
                              </p:par>
                              <p:par>
                                <p:cTn id="9" presetID="8" presetClass="emph" presetSubtype="0" fill="hold" nodeType="withEffect">
                                  <p:stCondLst>
                                    <p:cond delay="500"/>
                                  </p:stCondLst>
                                  <p:childTnLst>
                                    <p:animRot by="-10800000">
                                      <p:cBhvr>
                                        <p:cTn id="10" dur="1750" fill="hold"/>
                                        <p:tgtEl>
                                          <p:spTgt spid="13"/>
                                        </p:tgtEl>
                                        <p:attrNameLst>
                                          <p:attrName>r</p:attrName>
                                        </p:attrNameLst>
                                      </p:cBhvr>
                                    </p:animRot>
                                  </p:childTnLst>
                                </p:cTn>
                              </p:par>
                            </p:childTnLst>
                          </p:cTn>
                        </p:par>
                        <p:par>
                          <p:cTn id="11" fill="hold">
                            <p:stCondLst>
                              <p:cond delay="1500"/>
                            </p:stCondLst>
                            <p:childTnLst>
                              <p:par>
                                <p:cTn id="12" presetID="10"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3" presetClass="entr" presetSubtype="5" fill="hold" grpId="0" nodeType="withEffect">
                                  <p:stCondLst>
                                    <p:cond delay="0"/>
                                  </p:stCondLst>
                                  <p:iterate type="wd">
                                    <p:tmPct val="10000"/>
                                  </p:iterate>
                                  <p:childTnLst>
                                    <p:set>
                                      <p:cBhvr>
                                        <p:cTn id="16" dur="1" fill="hold">
                                          <p:stCondLst>
                                            <p:cond delay="0"/>
                                          </p:stCondLst>
                                        </p:cTn>
                                        <p:tgtEl>
                                          <p:spTgt spid="16"/>
                                        </p:tgtEl>
                                        <p:attrNameLst>
                                          <p:attrName>style.visibility</p:attrName>
                                        </p:attrNameLst>
                                      </p:cBhvr>
                                      <p:to>
                                        <p:strVal val="visible"/>
                                      </p:to>
                                    </p:set>
                                    <p:animEffect transition="in" filter="blinds(vertical)">
                                      <p:cBhvr>
                                        <p:cTn id="17" dur="500"/>
                                        <p:tgtEl>
                                          <p:spTgt spid="16"/>
                                        </p:tgtEl>
                                      </p:cBhvr>
                                    </p:animEffect>
                                  </p:childTnLst>
                                </p:cTn>
                              </p:par>
                              <p:par>
                                <p:cTn id="18" presetID="3" presetClass="entr" presetSubtype="5" fill="hold" grpId="0" nodeType="withEffect">
                                  <p:stCondLst>
                                    <p:cond delay="250"/>
                                  </p:stCondLst>
                                  <p:iterate type="wd">
                                    <p:tmPct val="10000"/>
                                  </p:iterate>
                                  <p:childTnLst>
                                    <p:set>
                                      <p:cBhvr>
                                        <p:cTn id="19" dur="1" fill="hold">
                                          <p:stCondLst>
                                            <p:cond delay="0"/>
                                          </p:stCondLst>
                                        </p:cTn>
                                        <p:tgtEl>
                                          <p:spTgt spid="33"/>
                                        </p:tgtEl>
                                        <p:attrNameLst>
                                          <p:attrName>style.visibility</p:attrName>
                                        </p:attrNameLst>
                                      </p:cBhvr>
                                      <p:to>
                                        <p:strVal val="visible"/>
                                      </p:to>
                                    </p:set>
                                    <p:animEffect transition="in" filter="blinds(vertical)">
                                      <p:cBhvr>
                                        <p:cTn id="20" dur="500"/>
                                        <p:tgtEl>
                                          <p:spTgt spid="33"/>
                                        </p:tgtEl>
                                      </p:cBhvr>
                                    </p:animEffect>
                                  </p:childTnLst>
                                </p:cTn>
                              </p:par>
                              <p:par>
                                <p:cTn id="21" presetID="3" presetClass="entr" presetSubtype="5" fill="hold" grpId="0" nodeType="withEffect">
                                  <p:stCondLst>
                                    <p:cond delay="250"/>
                                  </p:stCondLst>
                                  <p:iterate type="wd">
                                    <p:tmPct val="10000"/>
                                  </p:iterate>
                                  <p:childTnLst>
                                    <p:set>
                                      <p:cBhvr>
                                        <p:cTn id="22" dur="1" fill="hold">
                                          <p:stCondLst>
                                            <p:cond delay="0"/>
                                          </p:stCondLst>
                                        </p:cTn>
                                        <p:tgtEl>
                                          <p:spTgt spid="10"/>
                                        </p:tgtEl>
                                        <p:attrNameLst>
                                          <p:attrName>style.visibility</p:attrName>
                                        </p:attrNameLst>
                                      </p:cBhvr>
                                      <p:to>
                                        <p:strVal val="visible"/>
                                      </p:to>
                                    </p:set>
                                    <p:animEffect transition="in" filter="blinds(vertical)">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36"/>
                                        </p:tgtEl>
                                        <p:attrNameLst>
                                          <p:attrName>style.visibility</p:attrName>
                                        </p:attrNameLst>
                                      </p:cBhvr>
                                      <p:to>
                                        <p:strVal val="visible"/>
                                      </p:to>
                                    </p:set>
                                    <p:anim calcmode="lin" valueType="num">
                                      <p:cBhvr additive="base">
                                        <p:cTn id="28" dur="500" fill="hold"/>
                                        <p:tgtEl>
                                          <p:spTgt spid="36"/>
                                        </p:tgtEl>
                                        <p:attrNameLst>
                                          <p:attrName>ppt_x</p:attrName>
                                        </p:attrNameLst>
                                      </p:cBhvr>
                                      <p:tavLst>
                                        <p:tav tm="0">
                                          <p:val>
                                            <p:strVal val="#ppt_x"/>
                                          </p:val>
                                        </p:tav>
                                        <p:tav tm="100000">
                                          <p:val>
                                            <p:strVal val="#ppt_x"/>
                                          </p:val>
                                        </p:tav>
                                      </p:tavLst>
                                    </p:anim>
                                    <p:anim calcmode="lin" valueType="num">
                                      <p:cBhvr additive="base">
                                        <p:cTn id="29"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7"/>
                                        </p:tgtEl>
                                        <p:attrNameLst>
                                          <p:attrName>style.visibility</p:attrName>
                                        </p:attrNameLst>
                                      </p:cBhvr>
                                      <p:to>
                                        <p:strVal val="visible"/>
                                      </p:to>
                                    </p:set>
                                    <p:anim calcmode="lin" valueType="num">
                                      <p:cBhvr additive="base">
                                        <p:cTn id="34" dur="500" fill="hold"/>
                                        <p:tgtEl>
                                          <p:spTgt spid="37"/>
                                        </p:tgtEl>
                                        <p:attrNameLst>
                                          <p:attrName>ppt_x</p:attrName>
                                        </p:attrNameLst>
                                      </p:cBhvr>
                                      <p:tavLst>
                                        <p:tav tm="0">
                                          <p:val>
                                            <p:strVal val="#ppt_x"/>
                                          </p:val>
                                        </p:tav>
                                        <p:tav tm="100000">
                                          <p:val>
                                            <p:strVal val="#ppt_x"/>
                                          </p:val>
                                        </p:tav>
                                      </p:tavLst>
                                    </p:anim>
                                    <p:anim calcmode="lin" valueType="num">
                                      <p:cBhvr additive="base">
                                        <p:cTn id="35"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38"/>
                                        </p:tgtEl>
                                        <p:attrNameLst>
                                          <p:attrName>style.visibility</p:attrName>
                                        </p:attrNameLst>
                                      </p:cBhvr>
                                      <p:to>
                                        <p:strVal val="visible"/>
                                      </p:to>
                                    </p:set>
                                    <p:anim calcmode="lin" valueType="num">
                                      <p:cBhvr additive="base">
                                        <p:cTn id="40" dur="500" fill="hold"/>
                                        <p:tgtEl>
                                          <p:spTgt spid="38"/>
                                        </p:tgtEl>
                                        <p:attrNameLst>
                                          <p:attrName>ppt_x</p:attrName>
                                        </p:attrNameLst>
                                      </p:cBhvr>
                                      <p:tavLst>
                                        <p:tav tm="0">
                                          <p:val>
                                            <p:strVal val="#ppt_x"/>
                                          </p:val>
                                        </p:tav>
                                        <p:tav tm="100000">
                                          <p:val>
                                            <p:strVal val="#ppt_x"/>
                                          </p:val>
                                        </p:tav>
                                      </p:tavLst>
                                    </p:anim>
                                    <p:anim calcmode="lin" valueType="num">
                                      <p:cBhvr additive="base">
                                        <p:cTn id="41"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39"/>
                                        </p:tgtEl>
                                        <p:attrNameLst>
                                          <p:attrName>style.visibility</p:attrName>
                                        </p:attrNameLst>
                                      </p:cBhvr>
                                      <p:to>
                                        <p:strVal val="visible"/>
                                      </p:to>
                                    </p:set>
                                    <p:anim calcmode="lin" valueType="num">
                                      <p:cBhvr additive="base">
                                        <p:cTn id="46" dur="500" fill="hold"/>
                                        <p:tgtEl>
                                          <p:spTgt spid="39"/>
                                        </p:tgtEl>
                                        <p:attrNameLst>
                                          <p:attrName>ppt_x</p:attrName>
                                        </p:attrNameLst>
                                      </p:cBhvr>
                                      <p:tavLst>
                                        <p:tav tm="0">
                                          <p:val>
                                            <p:strVal val="#ppt_x"/>
                                          </p:val>
                                        </p:tav>
                                        <p:tav tm="100000">
                                          <p:val>
                                            <p:strVal val="#ppt_x"/>
                                          </p:val>
                                        </p:tav>
                                      </p:tavLst>
                                    </p:anim>
                                    <p:anim calcmode="lin" valueType="num">
                                      <p:cBhvr additive="base">
                                        <p:cTn id="47"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40"/>
                                        </p:tgtEl>
                                        <p:attrNameLst>
                                          <p:attrName>style.visibility</p:attrName>
                                        </p:attrNameLst>
                                      </p:cBhvr>
                                      <p:to>
                                        <p:strVal val="visible"/>
                                      </p:to>
                                    </p:set>
                                    <p:anim calcmode="lin" valueType="num">
                                      <p:cBhvr additive="base">
                                        <p:cTn id="52" dur="500" fill="hold"/>
                                        <p:tgtEl>
                                          <p:spTgt spid="40"/>
                                        </p:tgtEl>
                                        <p:attrNameLst>
                                          <p:attrName>ppt_x</p:attrName>
                                        </p:attrNameLst>
                                      </p:cBhvr>
                                      <p:tavLst>
                                        <p:tav tm="0">
                                          <p:val>
                                            <p:strVal val="#ppt_x"/>
                                          </p:val>
                                        </p:tav>
                                        <p:tav tm="100000">
                                          <p:val>
                                            <p:strVal val="#ppt_x"/>
                                          </p:val>
                                        </p:tav>
                                      </p:tavLst>
                                    </p:anim>
                                    <p:anim calcmode="lin" valueType="num">
                                      <p:cBhvr additive="base">
                                        <p:cTn id="53"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6" grpId="0"/>
      <p:bldP spid="33"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rot="5400000">
            <a:off x="-6704949" y="-243210"/>
            <a:ext cx="7763434" cy="7529739"/>
            <a:chOff x="9728384" y="-5201678"/>
            <a:chExt cx="8945998" cy="8676708"/>
          </a:xfrm>
        </p:grpSpPr>
        <p:sp>
          <p:nvSpPr>
            <p:cNvPr id="10" name="椭圆 9"/>
            <p:cNvSpPr/>
            <p:nvPr/>
          </p:nvSpPr>
          <p:spPr>
            <a:xfrm rot="12209326">
              <a:off x="9728384" y="-5116594"/>
              <a:ext cx="8305801"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rot="20560962">
              <a:off x="10368585" y="-5201678"/>
              <a:ext cx="8305797"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rot="7200000">
              <a:off x="10180534" y="-483077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Title 1"/>
          <p:cNvSpPr txBox="1"/>
          <p:nvPr/>
        </p:nvSpPr>
        <p:spPr>
          <a:xfrm>
            <a:off x="5634863" y="2044314"/>
            <a:ext cx="859489" cy="1895826"/>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en-US" sz="9600" dirty="0">
                <a:solidFill>
                  <a:schemeClr val="tx1">
                    <a:lumMod val="75000"/>
                    <a:lumOff val="25000"/>
                  </a:schemeClr>
                </a:solidFill>
                <a:latin typeface="华文细黑" panose="02010600040101010101" pitchFamily="2" charset="-122"/>
                <a:ea typeface="华文细黑" panose="02010600040101010101" pitchFamily="2" charset="-122"/>
              </a:rPr>
              <a:t>3</a:t>
            </a:r>
            <a:endParaRPr lang="en-US" sz="96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3" name="Title 1"/>
          <p:cNvSpPr txBox="1"/>
          <p:nvPr/>
        </p:nvSpPr>
        <p:spPr>
          <a:xfrm>
            <a:off x="3903345" y="3584575"/>
            <a:ext cx="4323080" cy="590550"/>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2800" dirty="0" smtClean="0">
                <a:solidFill>
                  <a:schemeClr val="tx1">
                    <a:lumMod val="75000"/>
                    <a:lumOff val="25000"/>
                  </a:schemeClr>
                </a:solidFill>
                <a:latin typeface="微软雅黑" panose="020B0503020204020204" charset="-122"/>
                <a:ea typeface="微软雅黑" panose="020B0503020204020204" charset="-122"/>
                <a:sym typeface="+mn-ea"/>
              </a:rPr>
              <a:t>详情描述-Description</a:t>
            </a:r>
            <a:endParaRPr lang="en-US" sz="2800" b="1" spc="600" dirty="0">
              <a:solidFill>
                <a:schemeClr val="tx1">
                  <a:lumMod val="75000"/>
                  <a:lumOff val="25000"/>
                </a:schemeClr>
              </a:solidFill>
              <a:latin typeface="微软雅黑" panose="020B0503020204020204" charset="-122"/>
              <a:ea typeface="微软雅黑" panose="020B0503020204020204" charset="-122"/>
            </a:endParaRPr>
          </a:p>
        </p:txBody>
      </p:sp>
      <p:sp>
        <p:nvSpPr>
          <p:cNvPr id="14" name="椭圆 13"/>
          <p:cNvSpPr>
            <a:spLocks noChangeAspect="1"/>
          </p:cNvSpPr>
          <p:nvPr/>
        </p:nvSpPr>
        <p:spPr>
          <a:xfrm>
            <a:off x="5880249" y="2817715"/>
            <a:ext cx="288000" cy="286039"/>
          </a:xfrm>
          <a:prstGeom prst="ellipse">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charset="-122"/>
              <a:ea typeface="微软雅黑" panose="020B0503020204020204" charset="-122"/>
            </a:endParaRPr>
          </a:p>
        </p:txBody>
      </p:sp>
      <p:sp>
        <p:nvSpPr>
          <p:cNvPr id="17" name="椭圆 16"/>
          <p:cNvSpPr/>
          <p:nvPr/>
        </p:nvSpPr>
        <p:spPr>
          <a:xfrm flipH="1">
            <a:off x="3553967" y="669691"/>
            <a:ext cx="266259" cy="266259"/>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a:spLocks noChangeAspect="1"/>
          </p:cNvSpPr>
          <p:nvPr/>
        </p:nvSpPr>
        <p:spPr>
          <a:xfrm flipV="1">
            <a:off x="743413" y="2894867"/>
            <a:ext cx="252000" cy="252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rot="20740591">
            <a:off x="11348834" y="388229"/>
            <a:ext cx="4144865" cy="4282117"/>
            <a:chOff x="9708826" y="-5523712"/>
            <a:chExt cx="8522977" cy="8805204"/>
          </a:xfrm>
        </p:grpSpPr>
        <p:sp>
          <p:nvSpPr>
            <p:cNvPr id="20" name="椭圆 19"/>
            <p:cNvSpPr/>
            <p:nvPr/>
          </p:nvSpPr>
          <p:spPr>
            <a:xfrm rot="12209326">
              <a:off x="9708826" y="-5523712"/>
              <a:ext cx="8305797" cy="8305803"/>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rot="20560962">
              <a:off x="9926003" y="-5024307"/>
              <a:ext cx="8305800"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rot="7307593">
            <a:off x="11592871" y="1958141"/>
            <a:ext cx="4332837" cy="4151705"/>
            <a:chOff x="9926004" y="-5255548"/>
            <a:chExt cx="8909496" cy="8537041"/>
          </a:xfrm>
        </p:grpSpPr>
        <p:sp>
          <p:nvSpPr>
            <p:cNvPr id="26" name="椭圆 25"/>
            <p:cNvSpPr/>
            <p:nvPr/>
          </p:nvSpPr>
          <p:spPr>
            <a:xfrm rot="12209326">
              <a:off x="10529700" y="-525554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rot="20560962">
              <a:off x="9926004" y="-5024306"/>
              <a:ext cx="8305800"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椭圆 15"/>
          <p:cNvSpPr>
            <a:spLocks noChangeAspect="1"/>
          </p:cNvSpPr>
          <p:nvPr/>
        </p:nvSpPr>
        <p:spPr>
          <a:xfrm>
            <a:off x="11634550" y="3578237"/>
            <a:ext cx="267970" cy="26797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flipH="1">
            <a:off x="7798228" y="5842000"/>
            <a:ext cx="166406" cy="16640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 calcmode="lin" valueType="num">
                                      <p:cBhvr>
                                        <p:cTn id="9" dur="1000" fill="hold"/>
                                        <p:tgtEl>
                                          <p:spTgt spid="19"/>
                                        </p:tgtEl>
                                        <p:attrNameLst>
                                          <p:attrName>style.rotation</p:attrName>
                                        </p:attrNameLst>
                                      </p:cBhvr>
                                      <p:tavLst>
                                        <p:tav tm="0">
                                          <p:val>
                                            <p:fltVal val="90"/>
                                          </p:val>
                                        </p:tav>
                                        <p:tav tm="100000">
                                          <p:val>
                                            <p:fltVal val="0"/>
                                          </p:val>
                                        </p:tav>
                                      </p:tavLst>
                                    </p:anim>
                                    <p:animEffect transition="in" filter="fade">
                                      <p:cBhvr>
                                        <p:cTn id="10" dur="1000"/>
                                        <p:tgtEl>
                                          <p:spTgt spid="19"/>
                                        </p:tgtEl>
                                      </p:cBhvr>
                                    </p:animEffect>
                                  </p:childTnLst>
                                </p:cTn>
                              </p:par>
                              <p:par>
                                <p:cTn id="11" presetID="8" presetClass="emph" presetSubtype="0" fill="hold" nodeType="withEffect">
                                  <p:stCondLst>
                                    <p:cond delay="0"/>
                                  </p:stCondLst>
                                  <p:childTnLst>
                                    <p:animRot by="-21600000">
                                      <p:cBhvr>
                                        <p:cTn id="12" dur="1750" fill="hold"/>
                                        <p:tgtEl>
                                          <p:spTgt spid="19"/>
                                        </p:tgtEl>
                                        <p:attrNameLst>
                                          <p:attrName>r</p:attrName>
                                        </p:attrNameLst>
                                      </p:cBhvr>
                                    </p:animRot>
                                  </p:childTnLst>
                                </p:cTn>
                              </p:par>
                              <p:par>
                                <p:cTn id="13" presetID="3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p:cTn id="15" dur="1000" fill="hold"/>
                                        <p:tgtEl>
                                          <p:spTgt spid="24"/>
                                        </p:tgtEl>
                                        <p:attrNameLst>
                                          <p:attrName>ppt_w</p:attrName>
                                        </p:attrNameLst>
                                      </p:cBhvr>
                                      <p:tavLst>
                                        <p:tav tm="0">
                                          <p:val>
                                            <p:fltVal val="0"/>
                                          </p:val>
                                        </p:tav>
                                        <p:tav tm="100000">
                                          <p:val>
                                            <p:strVal val="#ppt_w"/>
                                          </p:val>
                                        </p:tav>
                                      </p:tavLst>
                                    </p:anim>
                                    <p:anim calcmode="lin" valueType="num">
                                      <p:cBhvr>
                                        <p:cTn id="16" dur="1000" fill="hold"/>
                                        <p:tgtEl>
                                          <p:spTgt spid="24"/>
                                        </p:tgtEl>
                                        <p:attrNameLst>
                                          <p:attrName>ppt_h</p:attrName>
                                        </p:attrNameLst>
                                      </p:cBhvr>
                                      <p:tavLst>
                                        <p:tav tm="0">
                                          <p:val>
                                            <p:fltVal val="0"/>
                                          </p:val>
                                        </p:tav>
                                        <p:tav tm="100000">
                                          <p:val>
                                            <p:strVal val="#ppt_h"/>
                                          </p:val>
                                        </p:tav>
                                      </p:tavLst>
                                    </p:anim>
                                    <p:anim calcmode="lin" valueType="num">
                                      <p:cBhvr>
                                        <p:cTn id="17" dur="1000" fill="hold"/>
                                        <p:tgtEl>
                                          <p:spTgt spid="24"/>
                                        </p:tgtEl>
                                        <p:attrNameLst>
                                          <p:attrName>style.rotation</p:attrName>
                                        </p:attrNameLst>
                                      </p:cBhvr>
                                      <p:tavLst>
                                        <p:tav tm="0">
                                          <p:val>
                                            <p:fltVal val="90"/>
                                          </p:val>
                                        </p:tav>
                                        <p:tav tm="100000">
                                          <p:val>
                                            <p:fltVal val="0"/>
                                          </p:val>
                                        </p:tav>
                                      </p:tavLst>
                                    </p:anim>
                                    <p:animEffect transition="in" filter="fade">
                                      <p:cBhvr>
                                        <p:cTn id="18" dur="1000"/>
                                        <p:tgtEl>
                                          <p:spTgt spid="24"/>
                                        </p:tgtEl>
                                      </p:cBhvr>
                                    </p:animEffect>
                                  </p:childTnLst>
                                </p:cTn>
                              </p:par>
                              <p:par>
                                <p:cTn id="19" presetID="8" presetClass="emph" presetSubtype="0" fill="hold" nodeType="withEffect">
                                  <p:stCondLst>
                                    <p:cond delay="0"/>
                                  </p:stCondLst>
                                  <p:childTnLst>
                                    <p:animRot by="-21600000">
                                      <p:cBhvr>
                                        <p:cTn id="20" dur="1750" fill="hold"/>
                                        <p:tgtEl>
                                          <p:spTgt spid="24"/>
                                        </p:tgtEl>
                                        <p:attrNameLst>
                                          <p:attrName>r</p:attrName>
                                        </p:attrNameLst>
                                      </p:cBhvr>
                                    </p:animRot>
                                  </p:childTnLst>
                                </p:cTn>
                              </p:par>
                              <p:par>
                                <p:cTn id="21" presetID="3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1000" fill="hold"/>
                                        <p:tgtEl>
                                          <p:spTgt spid="5"/>
                                        </p:tgtEl>
                                        <p:attrNameLst>
                                          <p:attrName>ppt_w</p:attrName>
                                        </p:attrNameLst>
                                      </p:cBhvr>
                                      <p:tavLst>
                                        <p:tav tm="0">
                                          <p:val>
                                            <p:fltVal val="0"/>
                                          </p:val>
                                        </p:tav>
                                        <p:tav tm="100000">
                                          <p:val>
                                            <p:strVal val="#ppt_w"/>
                                          </p:val>
                                        </p:tav>
                                      </p:tavLst>
                                    </p:anim>
                                    <p:anim calcmode="lin" valueType="num">
                                      <p:cBhvr>
                                        <p:cTn id="24" dur="1000" fill="hold"/>
                                        <p:tgtEl>
                                          <p:spTgt spid="5"/>
                                        </p:tgtEl>
                                        <p:attrNameLst>
                                          <p:attrName>ppt_h</p:attrName>
                                        </p:attrNameLst>
                                      </p:cBhvr>
                                      <p:tavLst>
                                        <p:tav tm="0">
                                          <p:val>
                                            <p:fltVal val="0"/>
                                          </p:val>
                                        </p:tav>
                                        <p:tav tm="100000">
                                          <p:val>
                                            <p:strVal val="#ppt_h"/>
                                          </p:val>
                                        </p:tav>
                                      </p:tavLst>
                                    </p:anim>
                                    <p:anim calcmode="lin" valueType="num">
                                      <p:cBhvr>
                                        <p:cTn id="25" dur="1000" fill="hold"/>
                                        <p:tgtEl>
                                          <p:spTgt spid="5"/>
                                        </p:tgtEl>
                                        <p:attrNameLst>
                                          <p:attrName>style.rotation</p:attrName>
                                        </p:attrNameLst>
                                      </p:cBhvr>
                                      <p:tavLst>
                                        <p:tav tm="0">
                                          <p:val>
                                            <p:fltVal val="90"/>
                                          </p:val>
                                        </p:tav>
                                        <p:tav tm="100000">
                                          <p:val>
                                            <p:fltVal val="0"/>
                                          </p:val>
                                        </p:tav>
                                      </p:tavLst>
                                    </p:anim>
                                    <p:animEffect transition="in" filter="fade">
                                      <p:cBhvr>
                                        <p:cTn id="26" dur="1000"/>
                                        <p:tgtEl>
                                          <p:spTgt spid="5"/>
                                        </p:tgtEl>
                                      </p:cBhvr>
                                    </p:animEffect>
                                  </p:childTnLst>
                                </p:cTn>
                              </p:par>
                              <p:par>
                                <p:cTn id="27" presetID="8" presetClass="emph" presetSubtype="0" fill="hold" nodeType="withEffect">
                                  <p:stCondLst>
                                    <p:cond delay="0"/>
                                  </p:stCondLst>
                                  <p:childTnLst>
                                    <p:animRot by="-21600000">
                                      <p:cBhvr>
                                        <p:cTn id="28" dur="1750" fill="hold"/>
                                        <p:tgtEl>
                                          <p:spTgt spid="5"/>
                                        </p:tgtEl>
                                        <p:attrNameLst>
                                          <p:attrName>r</p:attrName>
                                        </p:attrNameLst>
                                      </p:cBhvr>
                                    </p:animRo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1000"/>
                                        <p:tgtEl>
                                          <p:spTgt spid="1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1000"/>
                                        <p:tgtEl>
                                          <p:spTgt spid="18"/>
                                        </p:tgtEl>
                                      </p:cBhvr>
                                    </p:animEffect>
                                  </p:childTnLst>
                                </p:cTn>
                              </p:par>
                              <p:par>
                                <p:cTn id="36" presetID="23" presetClass="entr" presetSubtype="16" fill="hold" grpId="0" nodeType="withEffect">
                                  <p:stCondLst>
                                    <p:cond delay="400"/>
                                  </p:stCondLst>
                                  <p:childTnLst>
                                    <p:set>
                                      <p:cBhvr>
                                        <p:cTn id="37" dur="1" fill="hold">
                                          <p:stCondLst>
                                            <p:cond delay="0"/>
                                          </p:stCondLst>
                                        </p:cTn>
                                        <p:tgtEl>
                                          <p:spTgt spid="14"/>
                                        </p:tgtEl>
                                        <p:attrNameLst>
                                          <p:attrName>style.visibility</p:attrName>
                                        </p:attrNameLst>
                                      </p:cBhvr>
                                      <p:to>
                                        <p:strVal val="visible"/>
                                      </p:to>
                                    </p:set>
                                    <p:anim calcmode="lin" valueType="num">
                                      <p:cBhvr>
                                        <p:cTn id="38" dur="500" fill="hold"/>
                                        <p:tgtEl>
                                          <p:spTgt spid="14"/>
                                        </p:tgtEl>
                                        <p:attrNameLst>
                                          <p:attrName>ppt_w</p:attrName>
                                        </p:attrNameLst>
                                      </p:cBhvr>
                                      <p:tavLst>
                                        <p:tav tm="0">
                                          <p:val>
                                            <p:fltVal val="0"/>
                                          </p:val>
                                        </p:tav>
                                        <p:tav tm="100000">
                                          <p:val>
                                            <p:strVal val="#ppt_w"/>
                                          </p:val>
                                        </p:tav>
                                      </p:tavLst>
                                    </p:anim>
                                    <p:anim calcmode="lin" valueType="num">
                                      <p:cBhvr>
                                        <p:cTn id="39" dur="500" fill="hold"/>
                                        <p:tgtEl>
                                          <p:spTgt spid="14"/>
                                        </p:tgtEl>
                                        <p:attrNameLst>
                                          <p:attrName>ppt_h</p:attrName>
                                        </p:attrNameLst>
                                      </p:cBhvr>
                                      <p:tavLst>
                                        <p:tav tm="0">
                                          <p:val>
                                            <p:fltVal val="0"/>
                                          </p:val>
                                        </p:tav>
                                        <p:tav tm="100000">
                                          <p:val>
                                            <p:strVal val="#ppt_h"/>
                                          </p:val>
                                        </p:tav>
                                      </p:tavLst>
                                    </p:anim>
                                  </p:childTnLst>
                                </p:cTn>
                              </p:par>
                              <p:par>
                                <p:cTn id="40" presetID="35" presetClass="path" presetSubtype="0" accel="50000" decel="50000" fill="hold" grpId="1" nodeType="withEffect">
                                  <p:stCondLst>
                                    <p:cond delay="400"/>
                                  </p:stCondLst>
                                  <p:childTnLst>
                                    <p:animMotion origin="layout" path="M -0.42318 0.00926 L -6.25E-7 -2.96296E-6 " pathEditMode="relative" rAng="0" ptsTypes="AA">
                                      <p:cBhvr>
                                        <p:cTn id="41" dur="1000" fill="hold"/>
                                        <p:tgtEl>
                                          <p:spTgt spid="14"/>
                                        </p:tgtEl>
                                        <p:attrNameLst>
                                          <p:attrName>ppt_x</p:attrName>
                                          <p:attrName>ppt_y</p:attrName>
                                        </p:attrNameLst>
                                      </p:cBhvr>
                                      <p:rCtr x="21159" y="-463"/>
                                    </p:animMotion>
                                  </p:childTnLst>
                                </p:cTn>
                              </p:par>
                            </p:childTnLst>
                          </p:cTn>
                        </p:par>
                        <p:par>
                          <p:cTn id="42" fill="hold">
                            <p:stCondLst>
                              <p:cond delay="2000"/>
                            </p:stCondLst>
                            <p:childTnLst>
                              <p:par>
                                <p:cTn id="43" presetID="37" presetClass="entr" presetSubtype="0"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1000"/>
                                        <p:tgtEl>
                                          <p:spTgt spid="12"/>
                                        </p:tgtEl>
                                      </p:cBhvr>
                                    </p:animEffect>
                                    <p:anim calcmode="lin" valueType="num">
                                      <p:cBhvr>
                                        <p:cTn id="46" dur="1000" fill="hold"/>
                                        <p:tgtEl>
                                          <p:spTgt spid="12"/>
                                        </p:tgtEl>
                                        <p:attrNameLst>
                                          <p:attrName>ppt_x</p:attrName>
                                        </p:attrNameLst>
                                      </p:cBhvr>
                                      <p:tavLst>
                                        <p:tav tm="0">
                                          <p:val>
                                            <p:strVal val="#ppt_x"/>
                                          </p:val>
                                        </p:tav>
                                        <p:tav tm="100000">
                                          <p:val>
                                            <p:strVal val="#ppt_x"/>
                                          </p:val>
                                        </p:tav>
                                      </p:tavLst>
                                    </p:anim>
                                    <p:anim calcmode="lin" valueType="num">
                                      <p:cBhvr>
                                        <p:cTn id="47" dur="900" decel="100000" fill="hold"/>
                                        <p:tgtEl>
                                          <p:spTgt spid="12"/>
                                        </p:tgtEl>
                                        <p:attrNameLst>
                                          <p:attrName>ppt_y</p:attrName>
                                        </p:attrNameLst>
                                      </p:cBhvr>
                                      <p:tavLst>
                                        <p:tav tm="0">
                                          <p:val>
                                            <p:strVal val="#ppt_y+1"/>
                                          </p:val>
                                        </p:tav>
                                        <p:tav tm="100000">
                                          <p:val>
                                            <p:strVal val="#ppt_y-.03"/>
                                          </p:val>
                                        </p:tav>
                                      </p:tavLst>
                                    </p:anim>
                                    <p:anim calcmode="lin" valueType="num">
                                      <p:cBhvr>
                                        <p:cTn id="48"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49" presetID="37" presetClass="entr" presetSubtype="0" fill="hold" grpId="0" nodeType="withEffect">
                                  <p:stCondLst>
                                    <p:cond delay="10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1000"/>
                                        <p:tgtEl>
                                          <p:spTgt spid="13"/>
                                        </p:tgtEl>
                                      </p:cBhvr>
                                    </p:animEffect>
                                    <p:anim calcmode="lin" valueType="num">
                                      <p:cBhvr>
                                        <p:cTn id="52" dur="1000" fill="hold"/>
                                        <p:tgtEl>
                                          <p:spTgt spid="13"/>
                                        </p:tgtEl>
                                        <p:attrNameLst>
                                          <p:attrName>ppt_x</p:attrName>
                                        </p:attrNameLst>
                                      </p:cBhvr>
                                      <p:tavLst>
                                        <p:tav tm="0">
                                          <p:val>
                                            <p:strVal val="#ppt_x"/>
                                          </p:val>
                                        </p:tav>
                                        <p:tav tm="100000">
                                          <p:val>
                                            <p:strVal val="#ppt_x"/>
                                          </p:val>
                                        </p:tav>
                                      </p:tavLst>
                                    </p:anim>
                                    <p:anim calcmode="lin" valueType="num">
                                      <p:cBhvr>
                                        <p:cTn id="53" dur="900" decel="100000" fill="hold"/>
                                        <p:tgtEl>
                                          <p:spTgt spid="13"/>
                                        </p:tgtEl>
                                        <p:attrNameLst>
                                          <p:attrName>ppt_y</p:attrName>
                                        </p:attrNameLst>
                                      </p:cBhvr>
                                      <p:tavLst>
                                        <p:tav tm="0">
                                          <p:val>
                                            <p:strVal val="#ppt_y+1"/>
                                          </p:val>
                                        </p:tav>
                                        <p:tav tm="100000">
                                          <p:val>
                                            <p:strVal val="#ppt_y-.03"/>
                                          </p:val>
                                        </p:tav>
                                      </p:tavLst>
                                    </p:anim>
                                    <p:anim calcmode="lin" valueType="num">
                                      <p:cBhvr>
                                        <p:cTn id="54"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animBg="1"/>
      <p:bldP spid="14" grpId="1" animBg="1"/>
      <p:bldP spid="18" grpId="0" animBg="1"/>
      <p:bldP spid="1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Line 33"/>
          <p:cNvSpPr>
            <a:spLocks noChangeShapeType="1"/>
          </p:cNvSpPr>
          <p:nvPr/>
        </p:nvSpPr>
        <p:spPr bwMode="auto">
          <a:xfrm flipH="1">
            <a:off x="3819382" y="3434080"/>
            <a:ext cx="4606496" cy="127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spc="300"/>
          </a:p>
        </p:txBody>
      </p:sp>
      <p:sp>
        <p:nvSpPr>
          <p:cNvPr id="9" name="文本框 8"/>
          <p:cNvSpPr txBox="1"/>
          <p:nvPr/>
        </p:nvSpPr>
        <p:spPr>
          <a:xfrm>
            <a:off x="1412875" y="383540"/>
            <a:ext cx="9316720" cy="1198880"/>
          </a:xfrm>
          <a:prstGeom prst="rect">
            <a:avLst/>
          </a:prstGeom>
          <a:noFill/>
        </p:spPr>
        <p:txBody>
          <a:bodyPr wrap="square" rtlCol="0">
            <a:spAutoFit/>
          </a:bodyPr>
          <a:lstStyle/>
          <a:p>
            <a:pPr fontAlgn="auto">
              <a:lnSpc>
                <a:spcPct val="150000"/>
              </a:lnSpc>
            </a:pPr>
            <a:r>
              <a:rPr sz="1600"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亚马逊listing在这个部分，你有2000字符来对产品进行描述，确保使用所有字符空间。你可以详细说明上文提及的所有产品特性，产品的与众不同之处等。任何网络内容都要确保文字简单易读，产品描述也不例外，产品描述（更详细更多细节）可以包括：</a:t>
            </a:r>
            <a:endParaRPr lang="zh-CN" altLang="en-US" sz="1600" b="1" spc="300" dirty="0">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12" name="流程图: 接点 11"/>
          <p:cNvSpPr/>
          <p:nvPr/>
        </p:nvSpPr>
        <p:spPr>
          <a:xfrm>
            <a:off x="4470400" y="1770744"/>
            <a:ext cx="3265713" cy="3309256"/>
          </a:xfrm>
          <a:prstGeom prst="flowChartConnecto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sp>
        <p:nvSpPr>
          <p:cNvPr id="16" name="文本框 15"/>
          <p:cNvSpPr txBox="1"/>
          <p:nvPr/>
        </p:nvSpPr>
        <p:spPr>
          <a:xfrm>
            <a:off x="5296519" y="3043012"/>
            <a:ext cx="2043367" cy="523220"/>
          </a:xfrm>
          <a:prstGeom prst="rect">
            <a:avLst/>
          </a:prstGeom>
          <a:noFill/>
        </p:spPr>
        <p:txBody>
          <a:bodyPr wrap="square" rtlCol="0">
            <a:spAutoFit/>
          </a:bodyPr>
          <a:lstStyle/>
          <a:p>
            <a:r>
              <a:rPr lang="zh-CN" altLang="en-US" sz="2800" b="1" spc="300" dirty="0">
                <a:solidFill>
                  <a:schemeClr val="bg1"/>
                </a:solidFill>
                <a:latin typeface="+mj-ea"/>
                <a:ea typeface="+mj-ea"/>
              </a:rPr>
              <a:t>应用领域</a:t>
            </a:r>
            <a:endParaRPr lang="zh-CN" altLang="en-US" sz="2800" b="1" spc="300" dirty="0">
              <a:solidFill>
                <a:schemeClr val="bg1"/>
              </a:solidFill>
              <a:latin typeface="+mj-ea"/>
              <a:ea typeface="+mj-ea"/>
            </a:endParaRPr>
          </a:p>
        </p:txBody>
      </p:sp>
      <p:grpSp>
        <p:nvGrpSpPr>
          <p:cNvPr id="18" name="组合 17"/>
          <p:cNvGrpSpPr/>
          <p:nvPr/>
        </p:nvGrpSpPr>
        <p:grpSpPr>
          <a:xfrm>
            <a:off x="1590808" y="2288771"/>
            <a:ext cx="2195218" cy="2275378"/>
            <a:chOff x="2451990" y="-5964960"/>
            <a:chExt cx="8305800" cy="8609092"/>
          </a:xfrm>
        </p:grpSpPr>
        <p:sp>
          <p:nvSpPr>
            <p:cNvPr id="19" name="椭圆 18"/>
            <p:cNvSpPr/>
            <p:nvPr/>
          </p:nvSpPr>
          <p:spPr>
            <a:xfrm>
              <a:off x="2451990" y="-5964960"/>
              <a:ext cx="8305800" cy="8305800"/>
            </a:xfrm>
            <a:prstGeom prst="ellipse">
              <a:avLst/>
            </a:prstGeom>
            <a:noFill/>
            <a:ln w="12700">
              <a:solidFill>
                <a:srgbClr val="A5A5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rot="7200000">
              <a:off x="2451990" y="-5661668"/>
              <a:ext cx="8305800" cy="8305800"/>
            </a:xfrm>
            <a:prstGeom prst="ellipse">
              <a:avLst/>
            </a:prstGeom>
            <a:noFill/>
            <a:ln w="127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8430234" y="2288771"/>
            <a:ext cx="2195218" cy="2275378"/>
            <a:chOff x="2451989" y="-5964960"/>
            <a:chExt cx="8305801" cy="8609093"/>
          </a:xfrm>
        </p:grpSpPr>
        <p:sp>
          <p:nvSpPr>
            <p:cNvPr id="22" name="椭圆 21"/>
            <p:cNvSpPr/>
            <p:nvPr/>
          </p:nvSpPr>
          <p:spPr>
            <a:xfrm>
              <a:off x="2451990" y="-596496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rot="7200000">
              <a:off x="2451990" y="-5661668"/>
              <a:ext cx="8305800"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文本框 25"/>
          <p:cNvSpPr txBox="1"/>
          <p:nvPr/>
        </p:nvSpPr>
        <p:spPr>
          <a:xfrm>
            <a:off x="1188720" y="2564130"/>
            <a:ext cx="2998470" cy="1753235"/>
          </a:xfrm>
          <a:prstGeom prst="rect">
            <a:avLst/>
          </a:prstGeom>
          <a:noFill/>
        </p:spPr>
        <p:txBody>
          <a:bodyPr wrap="square" rtlCol="0">
            <a:spAutoFit/>
          </a:bodyPr>
          <a:lstStyle/>
          <a:p>
            <a:pPr algn="l" fontAlgn="auto">
              <a:lnSpc>
                <a:spcPct val="150000"/>
              </a:lnSpc>
              <a:buClrTx/>
              <a:buSzTx/>
              <a:buNone/>
            </a:pPr>
            <a:r>
              <a:rPr lang="en-US">
                <a:solidFill>
                  <a:srgbClr val="FB6003"/>
                </a:solidFill>
                <a:latin typeface="微软雅黑" panose="020B0503020204020204" charset="-122"/>
                <a:ea typeface="微软雅黑" panose="020B0503020204020204" charset="-122"/>
                <a:cs typeface="微软雅黑" panose="020B0503020204020204" charset="-122"/>
                <a:sym typeface="+mn-ea"/>
              </a:rPr>
              <a:t>1)</a:t>
            </a:r>
            <a:r>
              <a:rPr>
                <a:solidFill>
                  <a:srgbClr val="FB6003"/>
                </a:solidFill>
                <a:latin typeface="微软雅黑" panose="020B0503020204020204" charset="-122"/>
                <a:ea typeface="微软雅黑" panose="020B0503020204020204" charset="-122"/>
                <a:cs typeface="微软雅黑" panose="020B0503020204020204" charset="-122"/>
                <a:sym typeface="+mn-ea"/>
              </a:rPr>
              <a:t>情怀部分，讲述品牌故事，制造品质背景等;</a:t>
            </a:r>
            <a:endParaRPr>
              <a:solidFill>
                <a:srgbClr val="FB6003"/>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buClrTx/>
              <a:buSzTx/>
              <a:buNone/>
            </a:pPr>
            <a:r>
              <a:rPr lang="en-US">
                <a:solidFill>
                  <a:srgbClr val="FB6003"/>
                </a:solidFill>
                <a:latin typeface="微软雅黑" panose="020B0503020204020204" charset="-122"/>
                <a:ea typeface="微软雅黑" panose="020B0503020204020204" charset="-122"/>
                <a:cs typeface="微软雅黑" panose="020B0503020204020204" charset="-122"/>
                <a:sym typeface="+mn-ea"/>
              </a:rPr>
              <a:t>2)</a:t>
            </a:r>
            <a:r>
              <a:rPr>
                <a:solidFill>
                  <a:srgbClr val="FB6003"/>
                </a:solidFill>
                <a:latin typeface="微软雅黑" panose="020B0503020204020204" charset="-122"/>
                <a:ea typeface="微软雅黑" panose="020B0503020204020204" charset="-122"/>
                <a:cs typeface="微软雅黑" panose="020B0503020204020204" charset="-122"/>
                <a:sym typeface="+mn-ea"/>
              </a:rPr>
              <a:t>产品描述，简要讲述消费者关心的核心产品参数;</a:t>
            </a:r>
            <a:endParaRPr>
              <a:solidFill>
                <a:srgbClr val="FB6003"/>
              </a:solidFill>
              <a:latin typeface="微软雅黑" panose="020B0503020204020204" charset="-122"/>
              <a:ea typeface="微软雅黑" panose="020B0503020204020204" charset="-122"/>
              <a:cs typeface="微软雅黑" panose="020B0503020204020204" charset="-122"/>
              <a:sym typeface="+mn-ea"/>
            </a:endParaRPr>
          </a:p>
        </p:txBody>
      </p:sp>
      <p:sp>
        <p:nvSpPr>
          <p:cNvPr id="27" name="文本框 26"/>
          <p:cNvSpPr txBox="1"/>
          <p:nvPr/>
        </p:nvSpPr>
        <p:spPr>
          <a:xfrm>
            <a:off x="8430260" y="1771015"/>
            <a:ext cx="3202305" cy="3830955"/>
          </a:xfrm>
          <a:prstGeom prst="rect">
            <a:avLst/>
          </a:prstGeom>
          <a:noFill/>
        </p:spPr>
        <p:txBody>
          <a:bodyPr wrap="square" rtlCol="0">
            <a:spAutoFit/>
          </a:bodyPr>
          <a:lstStyle/>
          <a:p>
            <a:pPr algn="l" fontAlgn="auto">
              <a:lnSpc>
                <a:spcPct val="150000"/>
              </a:lnSpc>
            </a:pPr>
            <a:r>
              <a:rPr lang="en-US" altLang="zh-CN" dirty="0">
                <a:solidFill>
                  <a:srgbClr val="FB6003"/>
                </a:solidFill>
                <a:latin typeface="微软雅黑" panose="020B0503020204020204" charset="-122"/>
                <a:ea typeface="微软雅黑" panose="020B0503020204020204" charset="-122"/>
                <a:cs typeface="微软雅黑" panose="020B0503020204020204" charset="-122"/>
                <a:sym typeface="+mn-ea"/>
              </a:rPr>
              <a:t>3)品质保证和售后服务，卖家可以在该部分强调自己的产品品质保证，比如提供一年质保，随时提供即时的问题解答等;</a:t>
            </a:r>
            <a:endParaRPr lang="en-US" altLang="zh-CN" dirty="0">
              <a:solidFill>
                <a:srgbClr val="FB6003"/>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r>
              <a:rPr lang="en-US" altLang="zh-CN" dirty="0">
                <a:solidFill>
                  <a:srgbClr val="FB6003"/>
                </a:solidFill>
                <a:latin typeface="微软雅黑" panose="020B0503020204020204" charset="-122"/>
                <a:ea typeface="微软雅黑" panose="020B0503020204020204" charset="-122"/>
                <a:cs typeface="微软雅黑" panose="020B0503020204020204" charset="-122"/>
                <a:sym typeface="+mn-ea"/>
              </a:rPr>
              <a:t>4)包装信息，任何的产品都要写明包装信息，如果是套装，可以写清套装细节，如果有赠品，也要将赠品内容独立罗列;</a:t>
            </a:r>
            <a:endParaRPr lang="en-US" altLang="zh-CN" dirty="0">
              <a:solidFill>
                <a:srgbClr val="FB6003"/>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endParaRPr lang="en-US" altLang="zh-CN" dirty="0">
              <a:solidFill>
                <a:srgbClr val="FB6003"/>
              </a:solidFill>
              <a:latin typeface="微软雅黑" panose="020B0503020204020204" charset="-122"/>
              <a:ea typeface="微软雅黑" panose="020B0503020204020204" charset="-122"/>
              <a:cs typeface="微软雅黑" panose="020B0503020204020204" charset="-122"/>
              <a:sym typeface="+mn-ea"/>
            </a:endParaRPr>
          </a:p>
        </p:txBody>
      </p:sp>
      <p:sp>
        <p:nvSpPr>
          <p:cNvPr id="2" name="文本框 1"/>
          <p:cNvSpPr txBox="1"/>
          <p:nvPr/>
        </p:nvSpPr>
        <p:spPr>
          <a:xfrm>
            <a:off x="2490470" y="5487670"/>
            <a:ext cx="7265035" cy="922020"/>
          </a:xfrm>
          <a:prstGeom prst="rect">
            <a:avLst/>
          </a:prstGeom>
          <a:noFill/>
        </p:spPr>
        <p:txBody>
          <a:bodyPr wrap="square" rtlCol="0">
            <a:spAutoFit/>
          </a:bodyPr>
          <a:p>
            <a:pPr algn="l" fontAlgn="auto">
              <a:lnSpc>
                <a:spcPct val="150000"/>
              </a:lnSpc>
            </a:pPr>
            <a:r>
              <a:rPr lang="en-US" altLang="zh-CN" dirty="0">
                <a:solidFill>
                  <a:srgbClr val="FB6003"/>
                </a:solidFill>
                <a:latin typeface="微软雅黑" panose="020B0503020204020204" charset="-122"/>
                <a:ea typeface="微软雅黑" panose="020B0503020204020204" charset="-122"/>
                <a:cs typeface="微软雅黑" panose="020B0503020204020204" charset="-122"/>
                <a:sym typeface="+mn-ea"/>
              </a:rPr>
              <a:t>每一部分的第一段要总括，要用粗体，段落之间和部分之间要空出一行，以保证形式上的美观。</a:t>
            </a:r>
            <a:endParaRPr>
              <a:solidFill>
                <a:srgbClr val="FB6003"/>
              </a:solidFill>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 calcmode="lin" valueType="num">
                                      <p:cBhvr>
                                        <p:cTn id="10" dur="500" fill="hold"/>
                                        <p:tgtEl>
                                          <p:spTgt spid="12"/>
                                        </p:tgtEl>
                                        <p:attrNameLst>
                                          <p:attrName>ppt_w</p:attrName>
                                        </p:attrNameLst>
                                      </p:cBhvr>
                                      <p:tavLst>
                                        <p:tav tm="0">
                                          <p:val>
                                            <p:fltVal val="0"/>
                                          </p:val>
                                        </p:tav>
                                        <p:tav tm="100000">
                                          <p:val>
                                            <p:strVal val="#ppt_w"/>
                                          </p:val>
                                        </p:tav>
                                      </p:tavLst>
                                    </p:anim>
                                    <p:anim calcmode="lin" valueType="num">
                                      <p:cBhvr>
                                        <p:cTn id="11" dur="500" fill="hold"/>
                                        <p:tgtEl>
                                          <p:spTgt spid="12"/>
                                        </p:tgtEl>
                                        <p:attrNameLst>
                                          <p:attrName>ppt_h</p:attrName>
                                        </p:attrNameLst>
                                      </p:cBhvr>
                                      <p:tavLst>
                                        <p:tav tm="0">
                                          <p:val>
                                            <p:fltVal val="0"/>
                                          </p:val>
                                        </p:tav>
                                        <p:tav tm="100000">
                                          <p:val>
                                            <p:strVal val="#ppt_h"/>
                                          </p:val>
                                        </p:tav>
                                      </p:tavLst>
                                    </p:anim>
                                    <p:animEffect transition="in" filter="fade">
                                      <p:cBhvr>
                                        <p:cTn id="12" dur="500"/>
                                        <p:tgtEl>
                                          <p:spTgt spid="1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6" presetClass="entr" presetSubtype="42"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Effect transition="in" filter="barn(outHorizontal)">
                                      <p:cBhvr>
                                        <p:cTn id="19" dur="500"/>
                                        <p:tgtEl>
                                          <p:spTgt spid="13"/>
                                        </p:tgtEl>
                                      </p:cBhvr>
                                    </p:animEffect>
                                  </p:childTnLst>
                                </p:cTn>
                              </p:par>
                              <p:par>
                                <p:cTn id="20" presetID="12" presetClass="entr" presetSubtype="8" fill="hold" nodeType="with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1000"/>
                                        <p:tgtEl>
                                          <p:spTgt spid="21"/>
                                        </p:tgtEl>
                                        <p:attrNameLst>
                                          <p:attrName>ppt_x</p:attrName>
                                        </p:attrNameLst>
                                      </p:cBhvr>
                                      <p:tavLst>
                                        <p:tav tm="0">
                                          <p:val>
                                            <p:strVal val="#ppt_x-#ppt_w*1.125000"/>
                                          </p:val>
                                        </p:tav>
                                        <p:tav tm="100000">
                                          <p:val>
                                            <p:strVal val="#ppt_x"/>
                                          </p:val>
                                        </p:tav>
                                      </p:tavLst>
                                    </p:anim>
                                    <p:animEffect transition="in" filter="wipe(right)">
                                      <p:cBhvr>
                                        <p:cTn id="23" dur="1000"/>
                                        <p:tgtEl>
                                          <p:spTgt spid="21"/>
                                        </p:tgtEl>
                                      </p:cBhvr>
                                    </p:animEffect>
                                  </p:childTnLst>
                                </p:cTn>
                              </p:par>
                              <p:par>
                                <p:cTn id="24" presetID="8" presetClass="emph" presetSubtype="0" fill="hold" nodeType="withEffect">
                                  <p:stCondLst>
                                    <p:cond delay="0"/>
                                  </p:stCondLst>
                                  <p:childTnLst>
                                    <p:animRot by="-10800000">
                                      <p:cBhvr>
                                        <p:cTn id="25" dur="1750" fill="hold"/>
                                        <p:tgtEl>
                                          <p:spTgt spid="21"/>
                                        </p:tgtEl>
                                        <p:attrNameLst>
                                          <p:attrName>r</p:attrName>
                                        </p:attrNameLst>
                                      </p:cBhvr>
                                    </p:animRot>
                                  </p:childTnLst>
                                </p:cTn>
                              </p:par>
                              <p:par>
                                <p:cTn id="26" presetID="12" presetClass="entr" presetSubtype="2" fill="hold"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1000"/>
                                        <p:tgtEl>
                                          <p:spTgt spid="18"/>
                                        </p:tgtEl>
                                        <p:attrNameLst>
                                          <p:attrName>ppt_x</p:attrName>
                                        </p:attrNameLst>
                                      </p:cBhvr>
                                      <p:tavLst>
                                        <p:tav tm="0">
                                          <p:val>
                                            <p:strVal val="#ppt_x+#ppt_w*1.125000"/>
                                          </p:val>
                                        </p:tav>
                                        <p:tav tm="100000">
                                          <p:val>
                                            <p:strVal val="#ppt_x"/>
                                          </p:val>
                                        </p:tav>
                                      </p:tavLst>
                                    </p:anim>
                                    <p:animEffect transition="in" filter="wipe(left)">
                                      <p:cBhvr>
                                        <p:cTn id="29" dur="1000"/>
                                        <p:tgtEl>
                                          <p:spTgt spid="18"/>
                                        </p:tgtEl>
                                      </p:cBhvr>
                                    </p:animEffect>
                                  </p:childTnLst>
                                </p:cTn>
                              </p:par>
                              <p:par>
                                <p:cTn id="30" presetID="8" presetClass="emph" presetSubtype="0" fill="hold" nodeType="withEffect">
                                  <p:stCondLst>
                                    <p:cond delay="0"/>
                                  </p:stCondLst>
                                  <p:childTnLst>
                                    <p:animRot by="-10800000">
                                      <p:cBhvr>
                                        <p:cTn id="31" dur="1750" fill="hold"/>
                                        <p:tgtEl>
                                          <p:spTgt spid="18"/>
                                        </p:tgtEl>
                                        <p:attrNameLst>
                                          <p:attrName>r</p:attrName>
                                        </p:attrNameLst>
                                      </p:cBhvr>
                                    </p:animRot>
                                  </p:childTnLst>
                                </p:cTn>
                              </p:par>
                              <p:par>
                                <p:cTn id="32" presetID="3" presetClass="entr" presetSubtype="5" fill="hold" grpId="0" nodeType="withEffect">
                                  <p:stCondLst>
                                    <p:cond delay="1500"/>
                                  </p:stCondLst>
                                  <p:iterate type="wd">
                                    <p:tmPct val="10000"/>
                                  </p:iterate>
                                  <p:childTnLst>
                                    <p:set>
                                      <p:cBhvr>
                                        <p:cTn id="33" dur="1" fill="hold">
                                          <p:stCondLst>
                                            <p:cond delay="0"/>
                                          </p:stCondLst>
                                        </p:cTn>
                                        <p:tgtEl>
                                          <p:spTgt spid="26"/>
                                        </p:tgtEl>
                                        <p:attrNameLst>
                                          <p:attrName>style.visibility</p:attrName>
                                        </p:attrNameLst>
                                      </p:cBhvr>
                                      <p:to>
                                        <p:strVal val="visible"/>
                                      </p:to>
                                    </p:set>
                                    <p:animEffect transition="in" filter="blinds(vertical)">
                                      <p:cBhvr>
                                        <p:cTn id="34" dur="500"/>
                                        <p:tgtEl>
                                          <p:spTgt spid="26"/>
                                        </p:tgtEl>
                                      </p:cBhvr>
                                    </p:animEffect>
                                  </p:childTnLst>
                                </p:cTn>
                              </p:par>
                              <p:par>
                                <p:cTn id="35" presetID="3" presetClass="entr" presetSubtype="5" fill="hold" grpId="0" nodeType="withEffect">
                                  <p:stCondLst>
                                    <p:cond delay="1500"/>
                                  </p:stCondLst>
                                  <p:iterate type="wd">
                                    <p:tmPct val="10000"/>
                                  </p:iterate>
                                  <p:childTnLst>
                                    <p:set>
                                      <p:cBhvr>
                                        <p:cTn id="36" dur="1" fill="hold">
                                          <p:stCondLst>
                                            <p:cond delay="0"/>
                                          </p:stCondLst>
                                        </p:cTn>
                                        <p:tgtEl>
                                          <p:spTgt spid="27"/>
                                        </p:tgtEl>
                                        <p:attrNameLst>
                                          <p:attrName>style.visibility</p:attrName>
                                        </p:attrNameLst>
                                      </p:cBhvr>
                                      <p:to>
                                        <p:strVal val="visible"/>
                                      </p:to>
                                    </p:set>
                                    <p:animEffect transition="in" filter="blinds(vertical)">
                                      <p:cBhvr>
                                        <p:cTn id="37" dur="500"/>
                                        <p:tgtEl>
                                          <p:spTgt spid="27"/>
                                        </p:tgtEl>
                                      </p:cBhvr>
                                    </p:animEffect>
                                  </p:childTnLst>
                                </p:cTn>
                              </p:par>
                              <p:par>
                                <p:cTn id="38" presetID="3" presetClass="entr" presetSubtype="5" fill="hold" grpId="0" nodeType="withEffect">
                                  <p:stCondLst>
                                    <p:cond delay="1500"/>
                                  </p:stCondLst>
                                  <p:iterate type="wd">
                                    <p:tmPct val="10000"/>
                                  </p:iterate>
                                  <p:childTnLst>
                                    <p:set>
                                      <p:cBhvr>
                                        <p:cTn id="39" dur="1" fill="hold">
                                          <p:stCondLst>
                                            <p:cond delay="0"/>
                                          </p:stCondLst>
                                        </p:cTn>
                                        <p:tgtEl>
                                          <p:spTgt spid="2"/>
                                        </p:tgtEl>
                                        <p:attrNameLst>
                                          <p:attrName>style.visibility</p:attrName>
                                        </p:attrNameLst>
                                      </p:cBhvr>
                                      <p:to>
                                        <p:strVal val="visible"/>
                                      </p:to>
                                    </p:set>
                                    <p:animEffect transition="in" filter="blinds(vertical)">
                                      <p:cBhvr>
                                        <p:cTn id="4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9" grpId="0"/>
      <p:bldP spid="12" grpId="0" animBg="1"/>
      <p:bldP spid="16" grpId="0"/>
      <p:bldP spid="26" grpId="0"/>
      <p:bldP spid="27" grpId="0"/>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椭圆 27"/>
          <p:cNvSpPr/>
          <p:nvPr/>
        </p:nvSpPr>
        <p:spPr>
          <a:xfrm>
            <a:off x="2546828" y="3760575"/>
            <a:ext cx="842000" cy="836267"/>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9314530" y="4038350"/>
            <a:ext cx="696987" cy="692241"/>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椭圆 40"/>
          <p:cNvSpPr/>
          <p:nvPr/>
        </p:nvSpPr>
        <p:spPr>
          <a:xfrm>
            <a:off x="6583680" y="3887810"/>
            <a:ext cx="696987" cy="692241"/>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5" name="组合 24"/>
          <p:cNvGrpSpPr/>
          <p:nvPr/>
        </p:nvGrpSpPr>
        <p:grpSpPr>
          <a:xfrm rot="4570636">
            <a:off x="-6440822" y="3663966"/>
            <a:ext cx="7905667" cy="7322337"/>
            <a:chOff x="9728384" y="-5248508"/>
            <a:chExt cx="9109903" cy="8437715"/>
          </a:xfrm>
        </p:grpSpPr>
        <p:sp>
          <p:nvSpPr>
            <p:cNvPr id="26" name="椭圆 25"/>
            <p:cNvSpPr/>
            <p:nvPr/>
          </p:nvSpPr>
          <p:spPr>
            <a:xfrm rot="12209326">
              <a:off x="9728384" y="-5116594"/>
              <a:ext cx="8305801"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rot="20560962">
              <a:off x="10532492" y="-5248508"/>
              <a:ext cx="8305795" cy="8305798"/>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11806953" y="-1918829"/>
            <a:ext cx="3999595" cy="4341266"/>
            <a:chOff x="2430767" y="-6394237"/>
            <a:chExt cx="8327023" cy="9038372"/>
          </a:xfrm>
        </p:grpSpPr>
        <p:sp>
          <p:nvSpPr>
            <p:cNvPr id="37" name="椭圆 36"/>
            <p:cNvSpPr/>
            <p:nvPr/>
          </p:nvSpPr>
          <p:spPr>
            <a:xfrm>
              <a:off x="2430767" y="-6394237"/>
              <a:ext cx="8305801"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rot="8628338">
              <a:off x="2451991" y="-5661668"/>
              <a:ext cx="8305799" cy="8305803"/>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椭圆 42"/>
          <p:cNvSpPr/>
          <p:nvPr/>
        </p:nvSpPr>
        <p:spPr>
          <a:xfrm rot="15608544">
            <a:off x="9924746" y="-3670736"/>
            <a:ext cx="3989402" cy="39894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a:spLocks noChangeAspect="1"/>
          </p:cNvSpPr>
          <p:nvPr/>
        </p:nvSpPr>
        <p:spPr>
          <a:xfrm>
            <a:off x="11703448" y="189785"/>
            <a:ext cx="216000" cy="216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a:spLocks noChangeAspect="1"/>
          </p:cNvSpPr>
          <p:nvPr/>
        </p:nvSpPr>
        <p:spPr>
          <a:xfrm flipV="1">
            <a:off x="697048" y="5788612"/>
            <a:ext cx="216000" cy="216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MH_Text_3"/>
          <p:cNvSpPr txBox="1">
            <a:spLocks noChangeArrowheads="1"/>
          </p:cNvSpPr>
          <p:nvPr>
            <p:custDataLst>
              <p:tags r:id="rId1"/>
            </p:custDataLst>
          </p:nvPr>
        </p:nvSpPr>
        <p:spPr bwMode="auto">
          <a:xfrm>
            <a:off x="1003300" y="2120900"/>
            <a:ext cx="3928745" cy="163957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noAutofit/>
          </a:bodyPr>
          <a:lstStyle>
            <a:defPPr>
              <a:defRPr lang="en-US"/>
            </a:defPPr>
            <a:lvl1pPr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a:lnSpc>
                <a:spcPct val="150000"/>
              </a:lnSpc>
              <a:defRPr/>
            </a:pPr>
            <a:r>
              <a:rPr lang="en-US"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rPr>
              <a:t>1.</a:t>
            </a:r>
            <a:r>
              <a:rPr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rPr>
              <a:t>Description里从上到下会包含：广告语、产品规格、产品特点、使用场景、使用步骤、注意事项 、质量保证（内含品牌叙述）以及包装详情，可以借鉴参考；</a:t>
            </a:r>
            <a:endParaRPr lang="en-US" altLang="zh-CN"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endParaRPr>
          </a:p>
        </p:txBody>
      </p:sp>
      <p:sp>
        <p:nvSpPr>
          <p:cNvPr id="7" name="MH_Text_3"/>
          <p:cNvSpPr txBox="1">
            <a:spLocks noChangeArrowheads="1"/>
          </p:cNvSpPr>
          <p:nvPr>
            <p:custDataLst>
              <p:tags r:id="rId2"/>
            </p:custDataLst>
          </p:nvPr>
        </p:nvSpPr>
        <p:spPr bwMode="auto">
          <a:xfrm>
            <a:off x="2877185" y="4877435"/>
            <a:ext cx="4403725" cy="179324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noAutofit/>
          </a:bodyPr>
          <a:lstStyle>
            <a:defPPr>
              <a:defRPr lang="en-US"/>
            </a:defPPr>
            <a:lvl1pPr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a:lnSpc>
                <a:spcPct val="150000"/>
              </a:lnSpc>
              <a:defRPr/>
            </a:pPr>
            <a:r>
              <a:rPr lang="en-US"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rPr>
              <a:t>2.</a:t>
            </a:r>
            <a:r>
              <a:rPr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rPr>
              <a:t>不能一味的把自己觉得好的点放上去，要清楚自己的受众是谁。比如卖玩具，玩具是给小朋友的，所以体现它的趣味性很重要，但购买者是家长，所以不能忽略家长关心的安全问题；</a:t>
            </a:r>
            <a:endParaRPr lang="en-US" altLang="zh-CN"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endParaRPr>
          </a:p>
        </p:txBody>
      </p:sp>
      <p:sp>
        <p:nvSpPr>
          <p:cNvPr id="8" name="MH_Text_3"/>
          <p:cNvSpPr txBox="1">
            <a:spLocks noChangeArrowheads="1"/>
          </p:cNvSpPr>
          <p:nvPr>
            <p:custDataLst>
              <p:tags r:id="rId3"/>
            </p:custDataLst>
          </p:nvPr>
        </p:nvSpPr>
        <p:spPr bwMode="auto">
          <a:xfrm>
            <a:off x="6226810" y="1743075"/>
            <a:ext cx="4098925" cy="201739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noAutofit/>
          </a:bodyPr>
          <a:lstStyle>
            <a:defPPr>
              <a:defRPr lang="en-US"/>
            </a:defPPr>
            <a:lvl1pPr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nSpc>
                <a:spcPct val="150000"/>
              </a:lnSpc>
            </a:pPr>
            <a:r>
              <a:rPr lang="en-US"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rPr>
              <a:t>3.</a:t>
            </a:r>
            <a:r>
              <a:rPr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rPr>
              <a:t>一般的Description是只有大段文字，没有图片的，所以这时候最基础的一点是要注意排版，要把亚马逊可使用的换行、加粗、一些特殊符号等的用上，让卖家看起来清楚明了，也不至于太过枯燥；</a:t>
            </a:r>
            <a:endParaRPr lang="en-US" altLang="zh-CN"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endParaRPr>
          </a:p>
        </p:txBody>
      </p:sp>
      <p:sp>
        <p:nvSpPr>
          <p:cNvPr id="9" name="MH_Text_3"/>
          <p:cNvSpPr txBox="1">
            <a:spLocks noChangeArrowheads="1"/>
          </p:cNvSpPr>
          <p:nvPr>
            <p:custDataLst>
              <p:tags r:id="rId4"/>
            </p:custDataLst>
          </p:nvPr>
        </p:nvSpPr>
        <p:spPr bwMode="auto">
          <a:xfrm>
            <a:off x="7793990" y="4877435"/>
            <a:ext cx="3739515" cy="156527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noAutofit/>
          </a:bodyPr>
          <a:lstStyle>
            <a:defPPr>
              <a:defRPr lang="en-US"/>
            </a:defPPr>
            <a:lvl1pPr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nSpc>
                <a:spcPct val="150000"/>
              </a:lnSpc>
            </a:pPr>
            <a:r>
              <a:rPr lang="en-US"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rPr>
              <a:t>4.</a:t>
            </a:r>
            <a:r>
              <a:rPr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rPr>
              <a:t>使用场景描述很重要，让买家可以在我们创造的空间里想象，增加购买的欲望。</a:t>
            </a:r>
            <a:endParaRPr lang="en-US" altLang="zh-CN" sz="16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p:cTn id="11" dur="500" fill="hold"/>
                                        <p:tgtEl>
                                          <p:spTgt spid="40"/>
                                        </p:tgtEl>
                                        <p:attrNameLst>
                                          <p:attrName>ppt_w</p:attrName>
                                        </p:attrNameLst>
                                      </p:cBhvr>
                                      <p:tavLst>
                                        <p:tav tm="0">
                                          <p:val>
                                            <p:fltVal val="0"/>
                                          </p:val>
                                        </p:tav>
                                        <p:tav tm="100000">
                                          <p:val>
                                            <p:strVal val="#ppt_w"/>
                                          </p:val>
                                        </p:tav>
                                      </p:tavLst>
                                    </p:anim>
                                    <p:anim calcmode="lin" valueType="num">
                                      <p:cBhvr>
                                        <p:cTn id="12" dur="500" fill="hold"/>
                                        <p:tgtEl>
                                          <p:spTgt spid="40"/>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p:cTn id="15" dur="500" fill="hold"/>
                                        <p:tgtEl>
                                          <p:spTgt spid="41"/>
                                        </p:tgtEl>
                                        <p:attrNameLst>
                                          <p:attrName>ppt_w</p:attrName>
                                        </p:attrNameLst>
                                      </p:cBhvr>
                                      <p:tavLst>
                                        <p:tav tm="0">
                                          <p:val>
                                            <p:fltVal val="0"/>
                                          </p:val>
                                        </p:tav>
                                        <p:tav tm="100000">
                                          <p:val>
                                            <p:strVal val="#ppt_w"/>
                                          </p:val>
                                        </p:tav>
                                      </p:tavLst>
                                    </p:anim>
                                    <p:anim calcmode="lin" valueType="num">
                                      <p:cBhvr>
                                        <p:cTn id="16" dur="500" fill="hold"/>
                                        <p:tgtEl>
                                          <p:spTgt spid="41"/>
                                        </p:tgtEl>
                                        <p:attrNameLst>
                                          <p:attrName>ppt_h</p:attrName>
                                        </p:attrNameLst>
                                      </p:cBhvr>
                                      <p:tavLst>
                                        <p:tav tm="0">
                                          <p:val>
                                            <p:fltVal val="0"/>
                                          </p:val>
                                        </p:tav>
                                        <p:tav tm="100000">
                                          <p:val>
                                            <p:strVal val="#ppt_h"/>
                                          </p:val>
                                        </p:tav>
                                      </p:tavLst>
                                    </p:anim>
                                  </p:childTnLst>
                                </p:cTn>
                              </p:par>
                              <p:par>
                                <p:cTn id="17" presetID="31"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p:cTn id="19" dur="1000" fill="hold"/>
                                        <p:tgtEl>
                                          <p:spTgt spid="25"/>
                                        </p:tgtEl>
                                        <p:attrNameLst>
                                          <p:attrName>ppt_w</p:attrName>
                                        </p:attrNameLst>
                                      </p:cBhvr>
                                      <p:tavLst>
                                        <p:tav tm="0">
                                          <p:val>
                                            <p:fltVal val="0"/>
                                          </p:val>
                                        </p:tav>
                                        <p:tav tm="100000">
                                          <p:val>
                                            <p:strVal val="#ppt_w"/>
                                          </p:val>
                                        </p:tav>
                                      </p:tavLst>
                                    </p:anim>
                                    <p:anim calcmode="lin" valueType="num">
                                      <p:cBhvr>
                                        <p:cTn id="20" dur="1000" fill="hold"/>
                                        <p:tgtEl>
                                          <p:spTgt spid="25"/>
                                        </p:tgtEl>
                                        <p:attrNameLst>
                                          <p:attrName>ppt_h</p:attrName>
                                        </p:attrNameLst>
                                      </p:cBhvr>
                                      <p:tavLst>
                                        <p:tav tm="0">
                                          <p:val>
                                            <p:fltVal val="0"/>
                                          </p:val>
                                        </p:tav>
                                        <p:tav tm="100000">
                                          <p:val>
                                            <p:strVal val="#ppt_h"/>
                                          </p:val>
                                        </p:tav>
                                      </p:tavLst>
                                    </p:anim>
                                    <p:anim calcmode="lin" valueType="num">
                                      <p:cBhvr>
                                        <p:cTn id="21" dur="1000" fill="hold"/>
                                        <p:tgtEl>
                                          <p:spTgt spid="25"/>
                                        </p:tgtEl>
                                        <p:attrNameLst>
                                          <p:attrName>style.rotation</p:attrName>
                                        </p:attrNameLst>
                                      </p:cBhvr>
                                      <p:tavLst>
                                        <p:tav tm="0">
                                          <p:val>
                                            <p:fltVal val="90"/>
                                          </p:val>
                                        </p:tav>
                                        <p:tav tm="100000">
                                          <p:val>
                                            <p:fltVal val="0"/>
                                          </p:val>
                                        </p:tav>
                                      </p:tavLst>
                                    </p:anim>
                                    <p:animEffect transition="in" filter="fade">
                                      <p:cBhvr>
                                        <p:cTn id="22" dur="1000"/>
                                        <p:tgtEl>
                                          <p:spTgt spid="25"/>
                                        </p:tgtEl>
                                      </p:cBhvr>
                                    </p:animEffect>
                                  </p:childTnLst>
                                </p:cTn>
                              </p:par>
                              <p:par>
                                <p:cTn id="23" presetID="12" presetClass="entr" presetSubtype="8"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anim calcmode="lin" valueType="num">
                                      <p:cBhvr additive="base">
                                        <p:cTn id="25" dur="1000"/>
                                        <p:tgtEl>
                                          <p:spTgt spid="36"/>
                                        </p:tgtEl>
                                        <p:attrNameLst>
                                          <p:attrName>ppt_x</p:attrName>
                                        </p:attrNameLst>
                                      </p:cBhvr>
                                      <p:tavLst>
                                        <p:tav tm="0">
                                          <p:val>
                                            <p:strVal val="#ppt_x-#ppt_w*1.125000"/>
                                          </p:val>
                                        </p:tav>
                                        <p:tav tm="100000">
                                          <p:val>
                                            <p:strVal val="#ppt_x"/>
                                          </p:val>
                                        </p:tav>
                                      </p:tavLst>
                                    </p:anim>
                                    <p:animEffect transition="in" filter="wipe(right)">
                                      <p:cBhvr>
                                        <p:cTn id="26" dur="1000"/>
                                        <p:tgtEl>
                                          <p:spTgt spid="36"/>
                                        </p:tgtEl>
                                      </p:cBhvr>
                                    </p:animEffec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55"/>
                                        </p:tgtEl>
                                        <p:attrNameLst>
                                          <p:attrName>style.visibility</p:attrName>
                                        </p:attrNameLst>
                                      </p:cBhvr>
                                      <p:to>
                                        <p:strVal val="visible"/>
                                      </p:to>
                                    </p:set>
                                    <p:animEffect transition="in" filter="fade">
                                      <p:cBhvr>
                                        <p:cTn id="30" dur="1000"/>
                                        <p:tgtEl>
                                          <p:spTgt spid="55"/>
                                        </p:tgtEl>
                                      </p:cBhvr>
                                    </p:animEffect>
                                  </p:childTnLst>
                                </p:cTn>
                              </p:par>
                              <p:par>
                                <p:cTn id="31" presetID="10" presetClass="entr" presetSubtype="0" fill="hold" grpId="0" nodeType="withEffect">
                                  <p:stCondLst>
                                    <p:cond delay="150"/>
                                  </p:stCondLst>
                                  <p:childTnLst>
                                    <p:set>
                                      <p:cBhvr>
                                        <p:cTn id="32" dur="1" fill="hold">
                                          <p:stCondLst>
                                            <p:cond delay="0"/>
                                          </p:stCondLst>
                                        </p:cTn>
                                        <p:tgtEl>
                                          <p:spTgt spid="56"/>
                                        </p:tgtEl>
                                        <p:attrNameLst>
                                          <p:attrName>style.visibility</p:attrName>
                                        </p:attrNameLst>
                                      </p:cBhvr>
                                      <p:to>
                                        <p:strVal val="visible"/>
                                      </p:to>
                                    </p:set>
                                    <p:animEffect transition="in" filter="fade">
                                      <p:cBhvr>
                                        <p:cTn id="33" dur="1000"/>
                                        <p:tgtEl>
                                          <p:spTgt spid="56"/>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39"/>
                                        </p:tgtEl>
                                        <p:attrNameLst>
                                          <p:attrName>style.visibility</p:attrName>
                                        </p:attrNameLst>
                                      </p:cBhvr>
                                      <p:to>
                                        <p:strVal val="visible"/>
                                      </p:to>
                                    </p:set>
                                    <p:anim calcmode="lin" valueType="num">
                                      <p:cBhvr additive="base">
                                        <p:cTn id="38" dur="500" fill="hold"/>
                                        <p:tgtEl>
                                          <p:spTgt spid="39"/>
                                        </p:tgtEl>
                                        <p:attrNameLst>
                                          <p:attrName>ppt_x</p:attrName>
                                        </p:attrNameLst>
                                      </p:cBhvr>
                                      <p:tavLst>
                                        <p:tav tm="0">
                                          <p:val>
                                            <p:strVal val="#ppt_x"/>
                                          </p:val>
                                        </p:tav>
                                        <p:tav tm="100000">
                                          <p:val>
                                            <p:strVal val="#ppt_x"/>
                                          </p:val>
                                        </p:tav>
                                      </p:tavLst>
                                    </p:anim>
                                    <p:anim calcmode="lin" valueType="num">
                                      <p:cBhvr additive="base">
                                        <p:cTn id="39"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7"/>
                                        </p:tgtEl>
                                        <p:attrNameLst>
                                          <p:attrName>style.visibility</p:attrName>
                                        </p:attrNameLst>
                                      </p:cBhvr>
                                      <p:to>
                                        <p:strVal val="visible"/>
                                      </p:to>
                                    </p:set>
                                    <p:anim calcmode="lin" valueType="num">
                                      <p:cBhvr additive="base">
                                        <p:cTn id="44" dur="500" fill="hold"/>
                                        <p:tgtEl>
                                          <p:spTgt spid="7"/>
                                        </p:tgtEl>
                                        <p:attrNameLst>
                                          <p:attrName>ppt_x</p:attrName>
                                        </p:attrNameLst>
                                      </p:cBhvr>
                                      <p:tavLst>
                                        <p:tav tm="0">
                                          <p:val>
                                            <p:strVal val="#ppt_x"/>
                                          </p:val>
                                        </p:tav>
                                        <p:tav tm="100000">
                                          <p:val>
                                            <p:strVal val="#ppt_x"/>
                                          </p:val>
                                        </p:tav>
                                      </p:tavLst>
                                    </p:anim>
                                    <p:anim calcmode="lin" valueType="num">
                                      <p:cBhvr additive="base">
                                        <p:cTn id="4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grpId="0" nodeType="clickEffect">
                                  <p:stCondLst>
                                    <p:cond delay="0"/>
                                  </p:stCondLst>
                                  <p:childTnLst>
                                    <p:set>
                                      <p:cBhvr>
                                        <p:cTn id="49" dur="1" fill="hold">
                                          <p:stCondLst>
                                            <p:cond delay="0"/>
                                          </p:stCondLst>
                                        </p:cTn>
                                        <p:tgtEl>
                                          <p:spTgt spid="8"/>
                                        </p:tgtEl>
                                        <p:attrNameLst>
                                          <p:attrName>style.visibility</p:attrName>
                                        </p:attrNameLst>
                                      </p:cBhvr>
                                      <p:to>
                                        <p:strVal val="visible"/>
                                      </p:to>
                                    </p:set>
                                    <p:anim calcmode="lin" valueType="num">
                                      <p:cBhvr additive="base">
                                        <p:cTn id="50" dur="500" fill="hold"/>
                                        <p:tgtEl>
                                          <p:spTgt spid="8"/>
                                        </p:tgtEl>
                                        <p:attrNameLst>
                                          <p:attrName>ppt_x</p:attrName>
                                        </p:attrNameLst>
                                      </p:cBhvr>
                                      <p:tavLst>
                                        <p:tav tm="0">
                                          <p:val>
                                            <p:strVal val="#ppt_x"/>
                                          </p:val>
                                        </p:tav>
                                        <p:tav tm="100000">
                                          <p:val>
                                            <p:strVal val="#ppt_x"/>
                                          </p:val>
                                        </p:tav>
                                      </p:tavLst>
                                    </p:anim>
                                    <p:anim calcmode="lin" valueType="num">
                                      <p:cBhvr additive="base">
                                        <p:cTn id="51"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grpId="0" nodeType="clickEffect">
                                  <p:stCondLst>
                                    <p:cond delay="0"/>
                                  </p:stCondLst>
                                  <p:childTnLst>
                                    <p:set>
                                      <p:cBhvr>
                                        <p:cTn id="55" dur="1" fill="hold">
                                          <p:stCondLst>
                                            <p:cond delay="0"/>
                                          </p:stCondLst>
                                        </p:cTn>
                                        <p:tgtEl>
                                          <p:spTgt spid="9"/>
                                        </p:tgtEl>
                                        <p:attrNameLst>
                                          <p:attrName>style.visibility</p:attrName>
                                        </p:attrNameLst>
                                      </p:cBhvr>
                                      <p:to>
                                        <p:strVal val="visible"/>
                                      </p:to>
                                    </p:set>
                                    <p:anim calcmode="lin" valueType="num">
                                      <p:cBhvr additive="base">
                                        <p:cTn id="56" dur="500" fill="hold"/>
                                        <p:tgtEl>
                                          <p:spTgt spid="9"/>
                                        </p:tgtEl>
                                        <p:attrNameLst>
                                          <p:attrName>ppt_x</p:attrName>
                                        </p:attrNameLst>
                                      </p:cBhvr>
                                      <p:tavLst>
                                        <p:tav tm="0">
                                          <p:val>
                                            <p:strVal val="#ppt_x"/>
                                          </p:val>
                                        </p:tav>
                                        <p:tav tm="100000">
                                          <p:val>
                                            <p:strVal val="#ppt_x"/>
                                          </p:val>
                                        </p:tav>
                                      </p:tavLst>
                                    </p:anim>
                                    <p:anim calcmode="lin" valueType="num">
                                      <p:cBhvr additive="base">
                                        <p:cTn id="5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40" grpId="0" animBg="1"/>
      <p:bldP spid="41" grpId="0" animBg="1"/>
      <p:bldP spid="55" grpId="0" animBg="1"/>
      <p:bldP spid="56" grpId="0" animBg="1"/>
      <p:bldP spid="39" grpId="0"/>
      <p:bldP spid="39" grpId="1"/>
      <p:bldP spid="8" grpId="0"/>
      <p:bldP spid="7"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rot="5400000">
            <a:off x="-6704949" y="-243210"/>
            <a:ext cx="7763434" cy="7529739"/>
            <a:chOff x="9728384" y="-5201678"/>
            <a:chExt cx="8945998" cy="8676708"/>
          </a:xfrm>
        </p:grpSpPr>
        <p:sp>
          <p:nvSpPr>
            <p:cNvPr id="10" name="椭圆 9"/>
            <p:cNvSpPr/>
            <p:nvPr/>
          </p:nvSpPr>
          <p:spPr>
            <a:xfrm rot="12209326">
              <a:off x="9728384" y="-5116594"/>
              <a:ext cx="8305801"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rot="20560962">
              <a:off x="10368585" y="-5201678"/>
              <a:ext cx="8305797"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rot="7200000">
              <a:off x="10180534" y="-483077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椭圆 13"/>
          <p:cNvSpPr>
            <a:spLocks noChangeAspect="1"/>
          </p:cNvSpPr>
          <p:nvPr/>
        </p:nvSpPr>
        <p:spPr>
          <a:xfrm>
            <a:off x="5880249" y="2817715"/>
            <a:ext cx="288000" cy="286039"/>
          </a:xfrm>
          <a:prstGeom prst="ellipse">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charset="-122"/>
              <a:ea typeface="微软雅黑" panose="020B0503020204020204" charset="-122"/>
            </a:endParaRPr>
          </a:p>
        </p:txBody>
      </p:sp>
      <p:sp>
        <p:nvSpPr>
          <p:cNvPr id="17" name="椭圆 16"/>
          <p:cNvSpPr/>
          <p:nvPr/>
        </p:nvSpPr>
        <p:spPr>
          <a:xfrm flipH="1">
            <a:off x="3553967" y="669691"/>
            <a:ext cx="266259" cy="266259"/>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a:spLocks noChangeAspect="1"/>
          </p:cNvSpPr>
          <p:nvPr/>
        </p:nvSpPr>
        <p:spPr>
          <a:xfrm flipV="1">
            <a:off x="743413" y="2894867"/>
            <a:ext cx="252000" cy="252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rot="20740591">
            <a:off x="11348834" y="388229"/>
            <a:ext cx="4144865" cy="4282117"/>
            <a:chOff x="9708826" y="-5523712"/>
            <a:chExt cx="8522977" cy="8805204"/>
          </a:xfrm>
        </p:grpSpPr>
        <p:sp>
          <p:nvSpPr>
            <p:cNvPr id="20" name="椭圆 19"/>
            <p:cNvSpPr/>
            <p:nvPr/>
          </p:nvSpPr>
          <p:spPr>
            <a:xfrm rot="12209326">
              <a:off x="9708826" y="-5523712"/>
              <a:ext cx="8305797" cy="8305803"/>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rot="20560962">
              <a:off x="9926003" y="-5024307"/>
              <a:ext cx="8305800"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rot="7307593">
            <a:off x="11592871" y="1958141"/>
            <a:ext cx="4332837" cy="4151705"/>
            <a:chOff x="9926004" y="-5255548"/>
            <a:chExt cx="8909496" cy="8537041"/>
          </a:xfrm>
        </p:grpSpPr>
        <p:sp>
          <p:nvSpPr>
            <p:cNvPr id="26" name="椭圆 25"/>
            <p:cNvSpPr/>
            <p:nvPr/>
          </p:nvSpPr>
          <p:spPr>
            <a:xfrm rot="12209326">
              <a:off x="10529700" y="-525554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rot="20560962">
              <a:off x="9926004" y="-5024306"/>
              <a:ext cx="8305800"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椭圆 15"/>
          <p:cNvSpPr>
            <a:spLocks noChangeAspect="1"/>
          </p:cNvSpPr>
          <p:nvPr/>
        </p:nvSpPr>
        <p:spPr>
          <a:xfrm>
            <a:off x="11634550" y="3578237"/>
            <a:ext cx="267970" cy="26797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flipH="1">
            <a:off x="7798228" y="5842000"/>
            <a:ext cx="166406" cy="16640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2537460" y="151765"/>
            <a:ext cx="6525895" cy="6554470"/>
          </a:xfrm>
          <a:prstGeom prst="rect">
            <a:avLst/>
          </a:prstGeom>
          <a:noFill/>
        </p:spPr>
        <p:txBody>
          <a:bodyPr wrap="square" rtlCol="0">
            <a:spAutoFit/>
          </a:bodyPr>
          <a:p>
            <a:r>
              <a:rPr sz="1000" b="1">
                <a:latin typeface="微软雅黑" panose="020B0503020204020204" charset="-122"/>
                <a:ea typeface="微软雅黑" panose="020B0503020204020204" charset="-122"/>
                <a:cs typeface="微软雅黑" panose="020B0503020204020204" charset="-122"/>
                <a:sym typeface="+mn-ea"/>
              </a:rPr>
              <a:t>Missbee 2017 New Led Flood Light uses more thin, more energy saving and more environmentally friendly materials. </a:t>
            </a:r>
            <a:endParaRPr sz="1000">
              <a:latin typeface="微软雅黑" panose="020B0503020204020204" charset="-122"/>
              <a:ea typeface="微软雅黑" panose="020B0503020204020204" charset="-122"/>
              <a:cs typeface="微软雅黑" panose="020B0503020204020204" charset="-122"/>
              <a:sym typeface="+mn-ea"/>
            </a:endParaRPr>
          </a:p>
          <a:p>
            <a:endParaRPr sz="1000">
              <a:latin typeface="微软雅黑" panose="020B0503020204020204" charset="-122"/>
              <a:ea typeface="微软雅黑" panose="020B0503020204020204" charset="-122"/>
              <a:cs typeface="微软雅黑" panose="020B0503020204020204" charset="-122"/>
              <a:sym typeface="+mn-ea"/>
            </a:endParaRPr>
          </a:p>
          <a:p>
            <a:r>
              <a:rPr sz="1000" b="1">
                <a:latin typeface="微软雅黑" panose="020B0503020204020204" charset="-122"/>
                <a:ea typeface="微软雅黑" panose="020B0503020204020204" charset="-122"/>
                <a:cs typeface="微软雅黑" panose="020B0503020204020204" charset="-122"/>
                <a:sym typeface="+mn-ea"/>
              </a:rPr>
              <a:t>The mask adopts superior optical lens of strong transmittance and hard scrub PC material, and lets the light energy with maximum efficiency to focus on the areas which lighting needs.</a:t>
            </a:r>
            <a:endParaRPr sz="1000">
              <a:latin typeface="微软雅黑" panose="020B0503020204020204" charset="-122"/>
              <a:ea typeface="微软雅黑" panose="020B0503020204020204" charset="-122"/>
              <a:cs typeface="微软雅黑" panose="020B0503020204020204" charset="-122"/>
              <a:sym typeface="+mn-ea"/>
            </a:endParaRPr>
          </a:p>
          <a:p>
            <a:endParaRPr sz="1000">
              <a:latin typeface="微软雅黑" panose="020B0503020204020204" charset="-122"/>
              <a:ea typeface="微软雅黑" panose="020B0503020204020204" charset="-122"/>
              <a:cs typeface="微软雅黑" panose="020B0503020204020204" charset="-122"/>
              <a:sym typeface="+mn-ea"/>
            </a:endParaRPr>
          </a:p>
          <a:p>
            <a:r>
              <a:rPr sz="1000" b="1">
                <a:latin typeface="微软雅黑" panose="020B0503020204020204" charset="-122"/>
                <a:ea typeface="微软雅黑" panose="020B0503020204020204" charset="-122"/>
                <a:cs typeface="微软雅黑" panose="020B0503020204020204" charset="-122"/>
                <a:sym typeface="+mn-ea"/>
              </a:rPr>
              <a:t>It can be better integrated with the architectural landscape, perfectly fusion of application environment, comes of the compact product design.</a:t>
            </a:r>
            <a:endParaRPr sz="1000">
              <a:latin typeface="微软雅黑" panose="020B0503020204020204" charset="-122"/>
              <a:ea typeface="微软雅黑" panose="020B0503020204020204" charset="-122"/>
              <a:cs typeface="微软雅黑" panose="020B0503020204020204" charset="-122"/>
              <a:sym typeface="+mn-ea"/>
            </a:endParaRPr>
          </a:p>
          <a:p>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Product Feature:</a:t>
            </a:r>
            <a:endParaRPr sz="1000">
              <a:latin typeface="微软雅黑" panose="020B0503020204020204" charset="-122"/>
              <a:ea typeface="微软雅黑" panose="020B0503020204020204" charset="-122"/>
              <a:cs typeface="微软雅黑" panose="020B0503020204020204" charset="-122"/>
              <a:sym typeface="+mn-ea"/>
            </a:endParaRPr>
          </a:p>
          <a:p>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Brand Name: Missbee </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Lamp Beads Type: 2835</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Wattage: 300W </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Voltage: 110V </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Luminous Flux: 33000lm</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Beam Angle: 120°</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Lamp Body Adjust Angle: 180°</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Material: Aluminum + PC</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Waterproof rate: IP67 </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Color temperature: 6000-6500K </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Light color: Cold white </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Base color: Black</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Safety Certification : CE </a:t>
            </a:r>
            <a:endParaRPr sz="1000">
              <a:latin typeface="微软雅黑" panose="020B0503020204020204" charset="-122"/>
              <a:ea typeface="微软雅黑" panose="020B0503020204020204" charset="-122"/>
              <a:cs typeface="微软雅黑" panose="020B0503020204020204" charset="-122"/>
              <a:sym typeface="+mn-ea"/>
            </a:endParaRPr>
          </a:p>
          <a:p>
            <a:endParaRPr sz="1000">
              <a:latin typeface="微软雅黑" panose="020B0503020204020204" charset="-122"/>
              <a:ea typeface="微软雅黑" panose="020B0503020204020204" charset="-122"/>
              <a:cs typeface="微软雅黑" panose="020B0503020204020204" charset="-122"/>
              <a:sym typeface="+mn-ea"/>
            </a:endParaRPr>
          </a:p>
          <a:p>
            <a:r>
              <a:rPr sz="1000" b="1">
                <a:latin typeface="微软雅黑" panose="020B0503020204020204" charset="-122"/>
                <a:ea typeface="微软雅黑" panose="020B0503020204020204" charset="-122"/>
                <a:cs typeface="微软雅黑" panose="020B0503020204020204" charset="-122"/>
                <a:sym typeface="+mn-ea"/>
              </a:rPr>
              <a:t>Product Dimension:</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15.83 x 10.87 x 2.12 in </a:t>
            </a:r>
            <a:endParaRPr sz="1000">
              <a:latin typeface="微软雅黑" panose="020B0503020204020204" charset="-122"/>
              <a:ea typeface="微软雅黑" panose="020B0503020204020204" charset="-122"/>
              <a:cs typeface="微软雅黑" panose="020B0503020204020204" charset="-122"/>
              <a:sym typeface="+mn-ea"/>
            </a:endParaRPr>
          </a:p>
          <a:p>
            <a:endParaRPr sz="1000">
              <a:latin typeface="微软雅黑" panose="020B0503020204020204" charset="-122"/>
              <a:ea typeface="微软雅黑" panose="020B0503020204020204" charset="-122"/>
              <a:cs typeface="微软雅黑" panose="020B0503020204020204" charset="-122"/>
              <a:sym typeface="+mn-ea"/>
            </a:endParaRPr>
          </a:p>
          <a:p>
            <a:r>
              <a:rPr sz="1000" b="1">
                <a:latin typeface="微软雅黑" panose="020B0503020204020204" charset="-122"/>
                <a:ea typeface="微软雅黑" panose="020B0503020204020204" charset="-122"/>
                <a:cs typeface="微软雅黑" panose="020B0503020204020204" charset="-122"/>
                <a:sym typeface="+mn-ea"/>
              </a:rPr>
              <a:t>Product Weight:</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3.15KG / 3.695 (include package)</a:t>
            </a:r>
            <a:endParaRPr sz="1000">
              <a:latin typeface="微软雅黑" panose="020B0503020204020204" charset="-122"/>
              <a:ea typeface="微软雅黑" panose="020B0503020204020204" charset="-122"/>
              <a:cs typeface="微软雅黑" panose="020B0503020204020204" charset="-122"/>
              <a:sym typeface="+mn-ea"/>
            </a:endParaRPr>
          </a:p>
          <a:p>
            <a:endParaRPr sz="1000">
              <a:latin typeface="微软雅黑" panose="020B0503020204020204" charset="-122"/>
              <a:ea typeface="微软雅黑" panose="020B0503020204020204" charset="-122"/>
              <a:cs typeface="微软雅黑" panose="020B0503020204020204" charset="-122"/>
              <a:sym typeface="+mn-ea"/>
            </a:endParaRPr>
          </a:p>
          <a:p>
            <a:r>
              <a:rPr sz="1000" b="1">
                <a:latin typeface="微软雅黑" panose="020B0503020204020204" charset="-122"/>
                <a:ea typeface="微软雅黑" panose="020B0503020204020204" charset="-122"/>
                <a:cs typeface="微软雅黑" panose="020B0503020204020204" charset="-122"/>
                <a:sym typeface="+mn-ea"/>
              </a:rPr>
              <a:t>Package Include</a:t>
            </a:r>
            <a:r>
              <a:rPr lang="en-US" sz="1000" b="1">
                <a:latin typeface="微软雅黑" panose="020B0503020204020204" charset="-122"/>
                <a:ea typeface="微软雅黑" panose="020B0503020204020204" charset="-122"/>
                <a:cs typeface="微软雅黑" panose="020B0503020204020204" charset="-122"/>
                <a:sym typeface="+mn-ea"/>
              </a:rPr>
              <a:t>d:</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1* 300w LED Flood Light </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1* 300w User Manual </a:t>
            </a:r>
            <a:endParaRPr sz="1000">
              <a:latin typeface="微软雅黑" panose="020B0503020204020204" charset="-122"/>
              <a:ea typeface="微软雅黑" panose="020B0503020204020204" charset="-122"/>
              <a:cs typeface="微软雅黑" panose="020B0503020204020204" charset="-122"/>
              <a:sym typeface="+mn-ea"/>
            </a:endParaRPr>
          </a:p>
          <a:p>
            <a:endParaRPr sz="1000">
              <a:latin typeface="微软雅黑" panose="020B0503020204020204" charset="-122"/>
              <a:ea typeface="微软雅黑" panose="020B0503020204020204" charset="-122"/>
              <a:cs typeface="微软雅黑" panose="020B0503020204020204" charset="-122"/>
              <a:sym typeface="+mn-ea"/>
            </a:endParaRPr>
          </a:p>
          <a:p>
            <a:r>
              <a:rPr sz="1000" b="1">
                <a:latin typeface="微软雅黑" panose="020B0503020204020204" charset="-122"/>
                <a:ea typeface="微软雅黑" panose="020B0503020204020204" charset="-122"/>
                <a:cs typeface="微软雅黑" panose="020B0503020204020204" charset="-122"/>
                <a:sym typeface="+mn-ea"/>
              </a:rPr>
              <a:t>APPLICATIONS </a:t>
            </a:r>
            <a:endParaRPr sz="1000">
              <a:latin typeface="微软雅黑" panose="020B0503020204020204" charset="-122"/>
              <a:ea typeface="微软雅黑" panose="020B0503020204020204" charset="-122"/>
              <a:cs typeface="微软雅黑" panose="020B0503020204020204" charset="-122"/>
              <a:sym typeface="+mn-ea"/>
            </a:endParaRPr>
          </a:p>
          <a:p>
            <a:r>
              <a:rPr sz="1000">
                <a:latin typeface="微软雅黑" panose="020B0503020204020204" charset="-122"/>
                <a:ea typeface="微软雅黑" panose="020B0503020204020204" charset="-122"/>
                <a:cs typeface="微软雅黑" panose="020B0503020204020204" charset="-122"/>
                <a:sym typeface="+mn-ea"/>
              </a:rPr>
              <a:t>Led wall spotlight can be widely used in light up your garden, outdoor security led wall washer, building murals, statues, accent trees,signs/billboards, Outages etc </a:t>
            </a:r>
            <a:endParaRPr sz="1000">
              <a:latin typeface="微软雅黑" panose="020B0503020204020204" charset="-122"/>
              <a:ea typeface="微软雅黑" panose="020B0503020204020204" charset="-122"/>
              <a:cs typeface="微软雅黑" panose="020B0503020204020204" charset="-122"/>
              <a:sym typeface="+mn-ea"/>
            </a:endParaRPr>
          </a:p>
          <a:p>
            <a:endParaRPr sz="1000">
              <a:latin typeface="微软雅黑" panose="020B0503020204020204" charset="-122"/>
              <a:ea typeface="微软雅黑" panose="020B0503020204020204" charset="-122"/>
              <a:cs typeface="微软雅黑" panose="020B0503020204020204" charset="-122"/>
              <a:sym typeface="+mn-ea"/>
            </a:endParaRPr>
          </a:p>
          <a:p>
            <a:r>
              <a:rPr sz="1000" b="1">
                <a:latin typeface="微软雅黑" panose="020B0503020204020204" charset="-122"/>
                <a:ea typeface="微软雅黑" panose="020B0503020204020204" charset="-122"/>
                <a:cs typeface="微软雅黑" panose="020B0503020204020204" charset="-122"/>
                <a:sym typeface="+mn-ea"/>
              </a:rPr>
              <a:t>Warranty Service: Free 1 year warranty</a:t>
            </a:r>
            <a:endParaRPr sz="1000" b="1">
              <a:latin typeface="微软雅黑" panose="020B0503020204020204" charset="-122"/>
              <a:ea typeface="微软雅黑" panose="020B0503020204020204" charset="-122"/>
              <a:cs typeface="微软雅黑" panose="020B0503020204020204" charset="-122"/>
              <a:sym typeface="+mn-ea"/>
            </a:endParaRPr>
          </a:p>
          <a:p>
            <a:r>
              <a:rPr sz="1000" b="1">
                <a:latin typeface="微软雅黑" panose="020B0503020204020204" charset="-122"/>
                <a:ea typeface="微软雅黑" panose="020B0503020204020204" charset="-122"/>
                <a:cs typeface="微软雅黑" panose="020B0503020204020204" charset="-122"/>
                <a:sym typeface="+mn-ea"/>
              </a:rPr>
              <a:t>Fast Shipping: We have warehouses in the USA, so you can get your parcel within 3~7days.</a:t>
            </a:r>
            <a:endParaRPr sz="1000">
              <a:latin typeface="微软雅黑" panose="020B0503020204020204" charset="-122"/>
              <a:ea typeface="微软雅黑" panose="020B0503020204020204" charset="-122"/>
              <a:cs typeface="微软雅黑" panose="020B0503020204020204" charset="-122"/>
              <a:sym typeface="+mn-ea"/>
            </a:endParaRPr>
          </a:p>
          <a:p>
            <a:endParaRPr lang="zh-CN" altLang="en-US" sz="1000"/>
          </a:p>
        </p:txBody>
      </p:sp>
      <p:sp>
        <p:nvSpPr>
          <p:cNvPr id="6" name="文本框 5"/>
          <p:cNvSpPr txBox="1"/>
          <p:nvPr/>
        </p:nvSpPr>
        <p:spPr>
          <a:xfrm>
            <a:off x="6168645" y="2699562"/>
            <a:ext cx="2488185" cy="521970"/>
          </a:xfrm>
          <a:prstGeom prst="rect">
            <a:avLst/>
          </a:prstGeom>
          <a:noFill/>
        </p:spPr>
        <p:txBody>
          <a:bodyPr wrap="square" rtlCol="0">
            <a:spAutoFit/>
          </a:bodyPr>
          <a:p>
            <a:pPr algn="ctr"/>
            <a:r>
              <a:rPr lang="en-US" altLang="zh-CN" sz="2800" b="1" dirty="0">
                <a:latin typeface="微软雅黑" panose="020B0503020204020204" charset="-122"/>
                <a:ea typeface="微软雅黑" panose="020B0503020204020204" charset="-122"/>
                <a:sym typeface="+mn-ea"/>
              </a:rPr>
              <a:t>For Example</a:t>
            </a:r>
            <a:endParaRPr lang="zh-CN" altLang="en-US" sz="2800" b="1" spc="600" dirty="0">
              <a:latin typeface="+mj-ea"/>
              <a:ea typeface="+mj-ea"/>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 calcmode="lin" valueType="num">
                                      <p:cBhvr>
                                        <p:cTn id="9" dur="1000" fill="hold"/>
                                        <p:tgtEl>
                                          <p:spTgt spid="19"/>
                                        </p:tgtEl>
                                        <p:attrNameLst>
                                          <p:attrName>style.rotation</p:attrName>
                                        </p:attrNameLst>
                                      </p:cBhvr>
                                      <p:tavLst>
                                        <p:tav tm="0">
                                          <p:val>
                                            <p:fltVal val="90"/>
                                          </p:val>
                                        </p:tav>
                                        <p:tav tm="100000">
                                          <p:val>
                                            <p:fltVal val="0"/>
                                          </p:val>
                                        </p:tav>
                                      </p:tavLst>
                                    </p:anim>
                                    <p:animEffect transition="in" filter="fade">
                                      <p:cBhvr>
                                        <p:cTn id="10" dur="1000"/>
                                        <p:tgtEl>
                                          <p:spTgt spid="19"/>
                                        </p:tgtEl>
                                      </p:cBhvr>
                                    </p:animEffect>
                                  </p:childTnLst>
                                </p:cTn>
                              </p:par>
                              <p:par>
                                <p:cTn id="11" presetID="8" presetClass="emph" presetSubtype="0" fill="hold" nodeType="withEffect">
                                  <p:stCondLst>
                                    <p:cond delay="0"/>
                                  </p:stCondLst>
                                  <p:childTnLst>
                                    <p:animRot by="-21600000">
                                      <p:cBhvr>
                                        <p:cTn id="12" dur="1750" fill="hold"/>
                                        <p:tgtEl>
                                          <p:spTgt spid="19"/>
                                        </p:tgtEl>
                                        <p:attrNameLst>
                                          <p:attrName>r</p:attrName>
                                        </p:attrNameLst>
                                      </p:cBhvr>
                                    </p:animRot>
                                  </p:childTnLst>
                                </p:cTn>
                              </p:par>
                              <p:par>
                                <p:cTn id="13" presetID="3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p:cTn id="15" dur="1000" fill="hold"/>
                                        <p:tgtEl>
                                          <p:spTgt spid="24"/>
                                        </p:tgtEl>
                                        <p:attrNameLst>
                                          <p:attrName>ppt_w</p:attrName>
                                        </p:attrNameLst>
                                      </p:cBhvr>
                                      <p:tavLst>
                                        <p:tav tm="0">
                                          <p:val>
                                            <p:fltVal val="0"/>
                                          </p:val>
                                        </p:tav>
                                        <p:tav tm="100000">
                                          <p:val>
                                            <p:strVal val="#ppt_w"/>
                                          </p:val>
                                        </p:tav>
                                      </p:tavLst>
                                    </p:anim>
                                    <p:anim calcmode="lin" valueType="num">
                                      <p:cBhvr>
                                        <p:cTn id="16" dur="1000" fill="hold"/>
                                        <p:tgtEl>
                                          <p:spTgt spid="24"/>
                                        </p:tgtEl>
                                        <p:attrNameLst>
                                          <p:attrName>ppt_h</p:attrName>
                                        </p:attrNameLst>
                                      </p:cBhvr>
                                      <p:tavLst>
                                        <p:tav tm="0">
                                          <p:val>
                                            <p:fltVal val="0"/>
                                          </p:val>
                                        </p:tav>
                                        <p:tav tm="100000">
                                          <p:val>
                                            <p:strVal val="#ppt_h"/>
                                          </p:val>
                                        </p:tav>
                                      </p:tavLst>
                                    </p:anim>
                                    <p:anim calcmode="lin" valueType="num">
                                      <p:cBhvr>
                                        <p:cTn id="17" dur="1000" fill="hold"/>
                                        <p:tgtEl>
                                          <p:spTgt spid="24"/>
                                        </p:tgtEl>
                                        <p:attrNameLst>
                                          <p:attrName>style.rotation</p:attrName>
                                        </p:attrNameLst>
                                      </p:cBhvr>
                                      <p:tavLst>
                                        <p:tav tm="0">
                                          <p:val>
                                            <p:fltVal val="90"/>
                                          </p:val>
                                        </p:tav>
                                        <p:tav tm="100000">
                                          <p:val>
                                            <p:fltVal val="0"/>
                                          </p:val>
                                        </p:tav>
                                      </p:tavLst>
                                    </p:anim>
                                    <p:animEffect transition="in" filter="fade">
                                      <p:cBhvr>
                                        <p:cTn id="18" dur="1000"/>
                                        <p:tgtEl>
                                          <p:spTgt spid="24"/>
                                        </p:tgtEl>
                                      </p:cBhvr>
                                    </p:animEffect>
                                  </p:childTnLst>
                                </p:cTn>
                              </p:par>
                              <p:par>
                                <p:cTn id="19" presetID="8" presetClass="emph" presetSubtype="0" fill="hold" nodeType="withEffect">
                                  <p:stCondLst>
                                    <p:cond delay="0"/>
                                  </p:stCondLst>
                                  <p:childTnLst>
                                    <p:animRot by="-21600000">
                                      <p:cBhvr>
                                        <p:cTn id="20" dur="1750" fill="hold"/>
                                        <p:tgtEl>
                                          <p:spTgt spid="24"/>
                                        </p:tgtEl>
                                        <p:attrNameLst>
                                          <p:attrName>r</p:attrName>
                                        </p:attrNameLst>
                                      </p:cBhvr>
                                    </p:animRot>
                                  </p:childTnLst>
                                </p:cTn>
                              </p:par>
                              <p:par>
                                <p:cTn id="21" presetID="3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1000" fill="hold"/>
                                        <p:tgtEl>
                                          <p:spTgt spid="5"/>
                                        </p:tgtEl>
                                        <p:attrNameLst>
                                          <p:attrName>ppt_w</p:attrName>
                                        </p:attrNameLst>
                                      </p:cBhvr>
                                      <p:tavLst>
                                        <p:tav tm="0">
                                          <p:val>
                                            <p:fltVal val="0"/>
                                          </p:val>
                                        </p:tav>
                                        <p:tav tm="100000">
                                          <p:val>
                                            <p:strVal val="#ppt_w"/>
                                          </p:val>
                                        </p:tav>
                                      </p:tavLst>
                                    </p:anim>
                                    <p:anim calcmode="lin" valueType="num">
                                      <p:cBhvr>
                                        <p:cTn id="24" dur="1000" fill="hold"/>
                                        <p:tgtEl>
                                          <p:spTgt spid="5"/>
                                        </p:tgtEl>
                                        <p:attrNameLst>
                                          <p:attrName>ppt_h</p:attrName>
                                        </p:attrNameLst>
                                      </p:cBhvr>
                                      <p:tavLst>
                                        <p:tav tm="0">
                                          <p:val>
                                            <p:fltVal val="0"/>
                                          </p:val>
                                        </p:tav>
                                        <p:tav tm="100000">
                                          <p:val>
                                            <p:strVal val="#ppt_h"/>
                                          </p:val>
                                        </p:tav>
                                      </p:tavLst>
                                    </p:anim>
                                    <p:anim calcmode="lin" valueType="num">
                                      <p:cBhvr>
                                        <p:cTn id="25" dur="1000" fill="hold"/>
                                        <p:tgtEl>
                                          <p:spTgt spid="5"/>
                                        </p:tgtEl>
                                        <p:attrNameLst>
                                          <p:attrName>style.rotation</p:attrName>
                                        </p:attrNameLst>
                                      </p:cBhvr>
                                      <p:tavLst>
                                        <p:tav tm="0">
                                          <p:val>
                                            <p:fltVal val="90"/>
                                          </p:val>
                                        </p:tav>
                                        <p:tav tm="100000">
                                          <p:val>
                                            <p:fltVal val="0"/>
                                          </p:val>
                                        </p:tav>
                                      </p:tavLst>
                                    </p:anim>
                                    <p:animEffect transition="in" filter="fade">
                                      <p:cBhvr>
                                        <p:cTn id="26" dur="1000"/>
                                        <p:tgtEl>
                                          <p:spTgt spid="5"/>
                                        </p:tgtEl>
                                      </p:cBhvr>
                                    </p:animEffect>
                                  </p:childTnLst>
                                </p:cTn>
                              </p:par>
                              <p:par>
                                <p:cTn id="27" presetID="8" presetClass="emph" presetSubtype="0" fill="hold" nodeType="withEffect">
                                  <p:stCondLst>
                                    <p:cond delay="0"/>
                                  </p:stCondLst>
                                  <p:childTnLst>
                                    <p:animRot by="-21600000">
                                      <p:cBhvr>
                                        <p:cTn id="28" dur="1750" fill="hold"/>
                                        <p:tgtEl>
                                          <p:spTgt spid="5"/>
                                        </p:tgtEl>
                                        <p:attrNameLst>
                                          <p:attrName>r</p:attrName>
                                        </p:attrNameLst>
                                      </p:cBhvr>
                                    </p:animRo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1000"/>
                                        <p:tgtEl>
                                          <p:spTgt spid="1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1000"/>
                                        <p:tgtEl>
                                          <p:spTgt spid="18"/>
                                        </p:tgtEl>
                                      </p:cBhvr>
                                    </p:animEffect>
                                  </p:childTnLst>
                                </p:cTn>
                              </p:par>
                              <p:par>
                                <p:cTn id="36" presetID="23" presetClass="entr" presetSubtype="16" fill="hold" grpId="0" nodeType="withEffect">
                                  <p:stCondLst>
                                    <p:cond delay="400"/>
                                  </p:stCondLst>
                                  <p:childTnLst>
                                    <p:set>
                                      <p:cBhvr>
                                        <p:cTn id="37" dur="1" fill="hold">
                                          <p:stCondLst>
                                            <p:cond delay="0"/>
                                          </p:stCondLst>
                                        </p:cTn>
                                        <p:tgtEl>
                                          <p:spTgt spid="14"/>
                                        </p:tgtEl>
                                        <p:attrNameLst>
                                          <p:attrName>style.visibility</p:attrName>
                                        </p:attrNameLst>
                                      </p:cBhvr>
                                      <p:to>
                                        <p:strVal val="visible"/>
                                      </p:to>
                                    </p:set>
                                    <p:anim calcmode="lin" valueType="num">
                                      <p:cBhvr>
                                        <p:cTn id="38" dur="500" fill="hold"/>
                                        <p:tgtEl>
                                          <p:spTgt spid="14"/>
                                        </p:tgtEl>
                                        <p:attrNameLst>
                                          <p:attrName>ppt_w</p:attrName>
                                        </p:attrNameLst>
                                      </p:cBhvr>
                                      <p:tavLst>
                                        <p:tav tm="0">
                                          <p:val>
                                            <p:fltVal val="0"/>
                                          </p:val>
                                        </p:tav>
                                        <p:tav tm="100000">
                                          <p:val>
                                            <p:strVal val="#ppt_w"/>
                                          </p:val>
                                        </p:tav>
                                      </p:tavLst>
                                    </p:anim>
                                    <p:anim calcmode="lin" valueType="num">
                                      <p:cBhvr>
                                        <p:cTn id="39" dur="500" fill="hold"/>
                                        <p:tgtEl>
                                          <p:spTgt spid="14"/>
                                        </p:tgtEl>
                                        <p:attrNameLst>
                                          <p:attrName>ppt_h</p:attrName>
                                        </p:attrNameLst>
                                      </p:cBhvr>
                                      <p:tavLst>
                                        <p:tav tm="0">
                                          <p:val>
                                            <p:fltVal val="0"/>
                                          </p:val>
                                        </p:tav>
                                        <p:tav tm="100000">
                                          <p:val>
                                            <p:strVal val="#ppt_h"/>
                                          </p:val>
                                        </p:tav>
                                      </p:tavLst>
                                    </p:anim>
                                  </p:childTnLst>
                                </p:cTn>
                              </p:par>
                              <p:par>
                                <p:cTn id="40" presetID="35" presetClass="path" presetSubtype="0" accel="50000" decel="50000" fill="hold" grpId="1" nodeType="withEffect">
                                  <p:stCondLst>
                                    <p:cond delay="400"/>
                                  </p:stCondLst>
                                  <p:childTnLst>
                                    <p:animMotion origin="layout" path="M -0.42318 0.00926 L -6.25E-7 -2.96296E-6 " pathEditMode="relative" rAng="0" ptsTypes="AA">
                                      <p:cBhvr>
                                        <p:cTn id="41" dur="1000" fill="hold"/>
                                        <p:tgtEl>
                                          <p:spTgt spid="14"/>
                                        </p:tgtEl>
                                        <p:attrNameLst>
                                          <p:attrName>ppt_x</p:attrName>
                                          <p:attrName>ppt_y</p:attrName>
                                        </p:attrNameLst>
                                      </p:cBhvr>
                                      <p:rCtr x="21159" y="-463"/>
                                    </p:animMotion>
                                  </p:childTnLst>
                                </p:cTn>
                              </p:par>
                            </p:childTnLst>
                          </p:cTn>
                        </p:par>
                        <p:par>
                          <p:cTn id="42" fill="hold">
                            <p:stCondLst>
                              <p:cond delay="2000"/>
                            </p:stCondLst>
                            <p:childTnLst>
                              <p:par>
                                <p:cTn id="43" presetID="10" presetClass="entr" presetSubtype="0" fill="hold" grpId="0" nodeType="after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fade">
                                      <p:cBhvr>
                                        <p:cTn id="4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8" grpId="0" bldLvl="0" animBg="1"/>
      <p:bldP spid="16" grpId="0" bldLvl="0" animBg="1"/>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rot="5400000">
            <a:off x="9776908" y="-4858573"/>
            <a:ext cx="7905667" cy="7570377"/>
            <a:chOff x="9728384" y="-5248508"/>
            <a:chExt cx="9109903" cy="8723538"/>
          </a:xfrm>
        </p:grpSpPr>
        <p:sp>
          <p:nvSpPr>
            <p:cNvPr id="10" name="椭圆 9"/>
            <p:cNvSpPr/>
            <p:nvPr/>
          </p:nvSpPr>
          <p:spPr>
            <a:xfrm rot="12209326">
              <a:off x="9728384" y="-5116594"/>
              <a:ext cx="8305801"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rot="20560962">
              <a:off x="10532492" y="-5248508"/>
              <a:ext cx="8305795" cy="8305798"/>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rot="7200000">
              <a:off x="10180534" y="-483077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Title 1"/>
          <p:cNvSpPr txBox="1"/>
          <p:nvPr/>
        </p:nvSpPr>
        <p:spPr>
          <a:xfrm>
            <a:off x="5543423" y="2044314"/>
            <a:ext cx="859489" cy="1895826"/>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en-US" sz="9600" dirty="0" smtClean="0">
                <a:solidFill>
                  <a:schemeClr val="tx1">
                    <a:lumMod val="75000"/>
                    <a:lumOff val="25000"/>
                  </a:schemeClr>
                </a:solidFill>
                <a:latin typeface="华文细黑" panose="02010600040101010101" pitchFamily="2" charset="-122"/>
                <a:ea typeface="华文细黑" panose="02010600040101010101" pitchFamily="2" charset="-122"/>
              </a:rPr>
              <a:t>4</a:t>
            </a:r>
            <a:endParaRPr lang="en-US" sz="96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3" name="Title 1"/>
          <p:cNvSpPr txBox="1"/>
          <p:nvPr/>
        </p:nvSpPr>
        <p:spPr>
          <a:xfrm>
            <a:off x="4218305" y="3611880"/>
            <a:ext cx="3909695" cy="590550"/>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2800" dirty="0" smtClean="0">
                <a:solidFill>
                  <a:schemeClr val="tx1">
                    <a:lumMod val="75000"/>
                    <a:lumOff val="25000"/>
                  </a:schemeClr>
                </a:solidFill>
                <a:latin typeface="微软雅黑" panose="020B0503020204020204" charset="-122"/>
                <a:ea typeface="微软雅黑" panose="020B0503020204020204" charset="-122"/>
                <a:sym typeface="+mn-ea"/>
              </a:rPr>
              <a:t>关键词-Search Terms</a:t>
            </a:r>
            <a:endParaRPr lang="en-US" sz="2800" b="1" spc="600" dirty="0">
              <a:solidFill>
                <a:schemeClr val="tx1">
                  <a:lumMod val="75000"/>
                  <a:lumOff val="25000"/>
                </a:schemeClr>
              </a:solidFill>
              <a:latin typeface="微软雅黑" panose="020B0503020204020204" charset="-122"/>
              <a:ea typeface="微软雅黑" panose="020B0503020204020204" charset="-122"/>
            </a:endParaRPr>
          </a:p>
        </p:txBody>
      </p:sp>
      <p:sp>
        <p:nvSpPr>
          <p:cNvPr id="14" name="椭圆 13"/>
          <p:cNvSpPr>
            <a:spLocks noChangeAspect="1"/>
          </p:cNvSpPr>
          <p:nvPr/>
        </p:nvSpPr>
        <p:spPr>
          <a:xfrm>
            <a:off x="6028491" y="2392137"/>
            <a:ext cx="288000" cy="286039"/>
          </a:xfrm>
          <a:prstGeom prst="ellipse">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charset="-122"/>
              <a:ea typeface="微软雅黑" panose="020B0503020204020204" charset="-122"/>
            </a:endParaRPr>
          </a:p>
        </p:txBody>
      </p:sp>
      <p:sp>
        <p:nvSpPr>
          <p:cNvPr id="17" name="椭圆 16"/>
          <p:cNvSpPr/>
          <p:nvPr/>
        </p:nvSpPr>
        <p:spPr>
          <a:xfrm>
            <a:off x="1845162" y="1830615"/>
            <a:ext cx="285068" cy="285068"/>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rot="3634387">
            <a:off x="-3467686" y="3624433"/>
            <a:ext cx="4299003" cy="4244023"/>
            <a:chOff x="9391877" y="-5445384"/>
            <a:chExt cx="8839926" cy="8726876"/>
          </a:xfrm>
        </p:grpSpPr>
        <p:sp>
          <p:nvSpPr>
            <p:cNvPr id="20" name="椭圆 19"/>
            <p:cNvSpPr/>
            <p:nvPr/>
          </p:nvSpPr>
          <p:spPr>
            <a:xfrm rot="12209326">
              <a:off x="9391877" y="-5445384"/>
              <a:ext cx="8305799" cy="8305803"/>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rot="20560962">
              <a:off x="9926003" y="-5024307"/>
              <a:ext cx="8305800"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rot="4402647">
            <a:off x="-3024753" y="5258506"/>
            <a:ext cx="4332837" cy="4151705"/>
            <a:chOff x="9926004" y="-5255548"/>
            <a:chExt cx="8909496" cy="8537041"/>
          </a:xfrm>
        </p:grpSpPr>
        <p:sp>
          <p:nvSpPr>
            <p:cNvPr id="26" name="椭圆 25"/>
            <p:cNvSpPr/>
            <p:nvPr/>
          </p:nvSpPr>
          <p:spPr>
            <a:xfrm rot="12209326">
              <a:off x="10529700" y="-525554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rot="20560962">
              <a:off x="9926004" y="-5024306"/>
              <a:ext cx="8305800"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椭圆 15"/>
          <p:cNvSpPr>
            <a:spLocks noChangeAspect="1"/>
          </p:cNvSpPr>
          <p:nvPr/>
        </p:nvSpPr>
        <p:spPr>
          <a:xfrm>
            <a:off x="11218795" y="1715384"/>
            <a:ext cx="267970" cy="26797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a:spLocks noChangeAspect="1"/>
          </p:cNvSpPr>
          <p:nvPr/>
        </p:nvSpPr>
        <p:spPr>
          <a:xfrm flipV="1">
            <a:off x="560498" y="5909870"/>
            <a:ext cx="252000" cy="252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8693198" y="5986344"/>
            <a:ext cx="165957" cy="165957"/>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 calcmode="lin" valueType="num">
                                      <p:cBhvr>
                                        <p:cTn id="9" dur="1000" fill="hold"/>
                                        <p:tgtEl>
                                          <p:spTgt spid="19"/>
                                        </p:tgtEl>
                                        <p:attrNameLst>
                                          <p:attrName>style.rotation</p:attrName>
                                        </p:attrNameLst>
                                      </p:cBhvr>
                                      <p:tavLst>
                                        <p:tav tm="0">
                                          <p:val>
                                            <p:fltVal val="90"/>
                                          </p:val>
                                        </p:tav>
                                        <p:tav tm="100000">
                                          <p:val>
                                            <p:fltVal val="0"/>
                                          </p:val>
                                        </p:tav>
                                      </p:tavLst>
                                    </p:anim>
                                    <p:animEffect transition="in" filter="fade">
                                      <p:cBhvr>
                                        <p:cTn id="10" dur="1000"/>
                                        <p:tgtEl>
                                          <p:spTgt spid="19"/>
                                        </p:tgtEl>
                                      </p:cBhvr>
                                    </p:animEffect>
                                  </p:childTnLst>
                                </p:cTn>
                              </p:par>
                              <p:par>
                                <p:cTn id="11" presetID="8" presetClass="emph" presetSubtype="0" fill="hold" nodeType="withEffect">
                                  <p:stCondLst>
                                    <p:cond delay="0"/>
                                  </p:stCondLst>
                                  <p:childTnLst>
                                    <p:animRot by="-21600000">
                                      <p:cBhvr>
                                        <p:cTn id="12" dur="1750" fill="hold"/>
                                        <p:tgtEl>
                                          <p:spTgt spid="19"/>
                                        </p:tgtEl>
                                        <p:attrNameLst>
                                          <p:attrName>r</p:attrName>
                                        </p:attrNameLst>
                                      </p:cBhvr>
                                    </p:animRot>
                                  </p:childTnLst>
                                </p:cTn>
                              </p:par>
                              <p:par>
                                <p:cTn id="13" presetID="3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p:cTn id="15" dur="1000" fill="hold"/>
                                        <p:tgtEl>
                                          <p:spTgt spid="24"/>
                                        </p:tgtEl>
                                        <p:attrNameLst>
                                          <p:attrName>ppt_w</p:attrName>
                                        </p:attrNameLst>
                                      </p:cBhvr>
                                      <p:tavLst>
                                        <p:tav tm="0">
                                          <p:val>
                                            <p:fltVal val="0"/>
                                          </p:val>
                                        </p:tav>
                                        <p:tav tm="100000">
                                          <p:val>
                                            <p:strVal val="#ppt_w"/>
                                          </p:val>
                                        </p:tav>
                                      </p:tavLst>
                                    </p:anim>
                                    <p:anim calcmode="lin" valueType="num">
                                      <p:cBhvr>
                                        <p:cTn id="16" dur="1000" fill="hold"/>
                                        <p:tgtEl>
                                          <p:spTgt spid="24"/>
                                        </p:tgtEl>
                                        <p:attrNameLst>
                                          <p:attrName>ppt_h</p:attrName>
                                        </p:attrNameLst>
                                      </p:cBhvr>
                                      <p:tavLst>
                                        <p:tav tm="0">
                                          <p:val>
                                            <p:fltVal val="0"/>
                                          </p:val>
                                        </p:tav>
                                        <p:tav tm="100000">
                                          <p:val>
                                            <p:strVal val="#ppt_h"/>
                                          </p:val>
                                        </p:tav>
                                      </p:tavLst>
                                    </p:anim>
                                    <p:anim calcmode="lin" valueType="num">
                                      <p:cBhvr>
                                        <p:cTn id="17" dur="1000" fill="hold"/>
                                        <p:tgtEl>
                                          <p:spTgt spid="24"/>
                                        </p:tgtEl>
                                        <p:attrNameLst>
                                          <p:attrName>style.rotation</p:attrName>
                                        </p:attrNameLst>
                                      </p:cBhvr>
                                      <p:tavLst>
                                        <p:tav tm="0">
                                          <p:val>
                                            <p:fltVal val="90"/>
                                          </p:val>
                                        </p:tav>
                                        <p:tav tm="100000">
                                          <p:val>
                                            <p:fltVal val="0"/>
                                          </p:val>
                                        </p:tav>
                                      </p:tavLst>
                                    </p:anim>
                                    <p:animEffect transition="in" filter="fade">
                                      <p:cBhvr>
                                        <p:cTn id="18" dur="1000"/>
                                        <p:tgtEl>
                                          <p:spTgt spid="24"/>
                                        </p:tgtEl>
                                      </p:cBhvr>
                                    </p:animEffect>
                                  </p:childTnLst>
                                </p:cTn>
                              </p:par>
                              <p:par>
                                <p:cTn id="19" presetID="8" presetClass="emph" presetSubtype="0" fill="hold" nodeType="withEffect">
                                  <p:stCondLst>
                                    <p:cond delay="0"/>
                                  </p:stCondLst>
                                  <p:childTnLst>
                                    <p:animRot by="-21600000">
                                      <p:cBhvr>
                                        <p:cTn id="20" dur="1750" fill="hold"/>
                                        <p:tgtEl>
                                          <p:spTgt spid="24"/>
                                        </p:tgtEl>
                                        <p:attrNameLst>
                                          <p:attrName>r</p:attrName>
                                        </p:attrNameLst>
                                      </p:cBhvr>
                                    </p:animRot>
                                  </p:childTnLst>
                                </p:cTn>
                              </p:par>
                              <p:par>
                                <p:cTn id="21" presetID="3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1000" fill="hold"/>
                                        <p:tgtEl>
                                          <p:spTgt spid="5"/>
                                        </p:tgtEl>
                                        <p:attrNameLst>
                                          <p:attrName>ppt_w</p:attrName>
                                        </p:attrNameLst>
                                      </p:cBhvr>
                                      <p:tavLst>
                                        <p:tav tm="0">
                                          <p:val>
                                            <p:fltVal val="0"/>
                                          </p:val>
                                        </p:tav>
                                        <p:tav tm="100000">
                                          <p:val>
                                            <p:strVal val="#ppt_w"/>
                                          </p:val>
                                        </p:tav>
                                      </p:tavLst>
                                    </p:anim>
                                    <p:anim calcmode="lin" valueType="num">
                                      <p:cBhvr>
                                        <p:cTn id="24" dur="1000" fill="hold"/>
                                        <p:tgtEl>
                                          <p:spTgt spid="5"/>
                                        </p:tgtEl>
                                        <p:attrNameLst>
                                          <p:attrName>ppt_h</p:attrName>
                                        </p:attrNameLst>
                                      </p:cBhvr>
                                      <p:tavLst>
                                        <p:tav tm="0">
                                          <p:val>
                                            <p:fltVal val="0"/>
                                          </p:val>
                                        </p:tav>
                                        <p:tav tm="100000">
                                          <p:val>
                                            <p:strVal val="#ppt_h"/>
                                          </p:val>
                                        </p:tav>
                                      </p:tavLst>
                                    </p:anim>
                                    <p:anim calcmode="lin" valueType="num">
                                      <p:cBhvr>
                                        <p:cTn id="25" dur="1000" fill="hold"/>
                                        <p:tgtEl>
                                          <p:spTgt spid="5"/>
                                        </p:tgtEl>
                                        <p:attrNameLst>
                                          <p:attrName>style.rotation</p:attrName>
                                        </p:attrNameLst>
                                      </p:cBhvr>
                                      <p:tavLst>
                                        <p:tav tm="0">
                                          <p:val>
                                            <p:fltVal val="90"/>
                                          </p:val>
                                        </p:tav>
                                        <p:tav tm="100000">
                                          <p:val>
                                            <p:fltVal val="0"/>
                                          </p:val>
                                        </p:tav>
                                      </p:tavLst>
                                    </p:anim>
                                    <p:animEffect transition="in" filter="fade">
                                      <p:cBhvr>
                                        <p:cTn id="26" dur="1000"/>
                                        <p:tgtEl>
                                          <p:spTgt spid="5"/>
                                        </p:tgtEl>
                                      </p:cBhvr>
                                    </p:animEffect>
                                  </p:childTnLst>
                                </p:cTn>
                              </p:par>
                              <p:par>
                                <p:cTn id="27" presetID="8" presetClass="emph" presetSubtype="0" fill="hold" nodeType="withEffect">
                                  <p:stCondLst>
                                    <p:cond delay="0"/>
                                  </p:stCondLst>
                                  <p:childTnLst>
                                    <p:animRot by="-21600000">
                                      <p:cBhvr>
                                        <p:cTn id="28" dur="1750" fill="hold"/>
                                        <p:tgtEl>
                                          <p:spTgt spid="5"/>
                                        </p:tgtEl>
                                        <p:attrNameLst>
                                          <p:attrName>r</p:attrName>
                                        </p:attrNameLst>
                                      </p:cBhvr>
                                    </p:animRo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1000"/>
                                        <p:tgtEl>
                                          <p:spTgt spid="16"/>
                                        </p:tgtEl>
                                      </p:cBhvr>
                                    </p:animEffect>
                                  </p:childTnLst>
                                </p:cTn>
                              </p:par>
                              <p:par>
                                <p:cTn id="33" presetID="10" presetClass="entr" presetSubtype="0" fill="hold" grpId="0" nodeType="withEffect">
                                  <p:stCondLst>
                                    <p:cond delay="15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1000"/>
                                        <p:tgtEl>
                                          <p:spTgt spid="18"/>
                                        </p:tgtEl>
                                      </p:cBhvr>
                                    </p:animEffect>
                                  </p:childTnLst>
                                </p:cTn>
                              </p:par>
                              <p:par>
                                <p:cTn id="36" presetID="23" presetClass="entr" presetSubtype="16" fill="hold" grpId="0" nodeType="withEffect">
                                  <p:stCondLst>
                                    <p:cond delay="400"/>
                                  </p:stCondLst>
                                  <p:childTnLst>
                                    <p:set>
                                      <p:cBhvr>
                                        <p:cTn id="37" dur="1" fill="hold">
                                          <p:stCondLst>
                                            <p:cond delay="0"/>
                                          </p:stCondLst>
                                        </p:cTn>
                                        <p:tgtEl>
                                          <p:spTgt spid="14"/>
                                        </p:tgtEl>
                                        <p:attrNameLst>
                                          <p:attrName>style.visibility</p:attrName>
                                        </p:attrNameLst>
                                      </p:cBhvr>
                                      <p:to>
                                        <p:strVal val="visible"/>
                                      </p:to>
                                    </p:set>
                                    <p:anim calcmode="lin" valueType="num">
                                      <p:cBhvr>
                                        <p:cTn id="38" dur="500" fill="hold"/>
                                        <p:tgtEl>
                                          <p:spTgt spid="14"/>
                                        </p:tgtEl>
                                        <p:attrNameLst>
                                          <p:attrName>ppt_w</p:attrName>
                                        </p:attrNameLst>
                                      </p:cBhvr>
                                      <p:tavLst>
                                        <p:tav tm="0">
                                          <p:val>
                                            <p:fltVal val="0"/>
                                          </p:val>
                                        </p:tav>
                                        <p:tav tm="100000">
                                          <p:val>
                                            <p:strVal val="#ppt_w"/>
                                          </p:val>
                                        </p:tav>
                                      </p:tavLst>
                                    </p:anim>
                                    <p:anim calcmode="lin" valueType="num">
                                      <p:cBhvr>
                                        <p:cTn id="39" dur="500" fill="hold"/>
                                        <p:tgtEl>
                                          <p:spTgt spid="14"/>
                                        </p:tgtEl>
                                        <p:attrNameLst>
                                          <p:attrName>ppt_h</p:attrName>
                                        </p:attrNameLst>
                                      </p:cBhvr>
                                      <p:tavLst>
                                        <p:tav tm="0">
                                          <p:val>
                                            <p:fltVal val="0"/>
                                          </p:val>
                                        </p:tav>
                                        <p:tav tm="100000">
                                          <p:val>
                                            <p:strVal val="#ppt_h"/>
                                          </p:val>
                                        </p:tav>
                                      </p:tavLst>
                                    </p:anim>
                                  </p:childTnLst>
                                </p:cTn>
                              </p:par>
                              <p:par>
                                <p:cTn id="40" presetID="35" presetClass="path" presetSubtype="0" accel="50000" decel="50000" fill="hold" grpId="1" nodeType="withEffect">
                                  <p:stCondLst>
                                    <p:cond delay="400"/>
                                  </p:stCondLst>
                                  <p:childTnLst>
                                    <p:animMotion origin="layout" path="M 0.42474 -0.1 L 0 4.07407E-6 " pathEditMode="relative" rAng="0" ptsTypes="AA">
                                      <p:cBhvr>
                                        <p:cTn id="41" dur="1000" fill="hold"/>
                                        <p:tgtEl>
                                          <p:spTgt spid="14"/>
                                        </p:tgtEl>
                                        <p:attrNameLst>
                                          <p:attrName>ppt_x</p:attrName>
                                          <p:attrName>ppt_y</p:attrName>
                                        </p:attrNameLst>
                                      </p:cBhvr>
                                      <p:rCtr x="-21237" y="5000"/>
                                    </p:animMotion>
                                  </p:childTnLst>
                                </p:cTn>
                              </p:par>
                            </p:childTnLst>
                          </p:cTn>
                        </p:par>
                        <p:par>
                          <p:cTn id="42" fill="hold">
                            <p:stCondLst>
                              <p:cond delay="2000"/>
                            </p:stCondLst>
                            <p:childTnLst>
                              <p:par>
                                <p:cTn id="43" presetID="37" presetClass="entr" presetSubtype="0"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1000"/>
                                        <p:tgtEl>
                                          <p:spTgt spid="12"/>
                                        </p:tgtEl>
                                      </p:cBhvr>
                                    </p:animEffect>
                                    <p:anim calcmode="lin" valueType="num">
                                      <p:cBhvr>
                                        <p:cTn id="46" dur="1000" fill="hold"/>
                                        <p:tgtEl>
                                          <p:spTgt spid="12"/>
                                        </p:tgtEl>
                                        <p:attrNameLst>
                                          <p:attrName>ppt_x</p:attrName>
                                        </p:attrNameLst>
                                      </p:cBhvr>
                                      <p:tavLst>
                                        <p:tav tm="0">
                                          <p:val>
                                            <p:strVal val="#ppt_x"/>
                                          </p:val>
                                        </p:tav>
                                        <p:tav tm="100000">
                                          <p:val>
                                            <p:strVal val="#ppt_x"/>
                                          </p:val>
                                        </p:tav>
                                      </p:tavLst>
                                    </p:anim>
                                    <p:anim calcmode="lin" valueType="num">
                                      <p:cBhvr>
                                        <p:cTn id="47" dur="900" decel="100000" fill="hold"/>
                                        <p:tgtEl>
                                          <p:spTgt spid="12"/>
                                        </p:tgtEl>
                                        <p:attrNameLst>
                                          <p:attrName>ppt_y</p:attrName>
                                        </p:attrNameLst>
                                      </p:cBhvr>
                                      <p:tavLst>
                                        <p:tav tm="0">
                                          <p:val>
                                            <p:strVal val="#ppt_y+1"/>
                                          </p:val>
                                        </p:tav>
                                        <p:tav tm="100000">
                                          <p:val>
                                            <p:strVal val="#ppt_y-.03"/>
                                          </p:val>
                                        </p:tav>
                                      </p:tavLst>
                                    </p:anim>
                                    <p:anim calcmode="lin" valueType="num">
                                      <p:cBhvr>
                                        <p:cTn id="48"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49" presetID="37" presetClass="entr" presetSubtype="0" fill="hold" grpId="0" nodeType="withEffect">
                                  <p:stCondLst>
                                    <p:cond delay="10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1000"/>
                                        <p:tgtEl>
                                          <p:spTgt spid="13"/>
                                        </p:tgtEl>
                                      </p:cBhvr>
                                    </p:animEffect>
                                    <p:anim calcmode="lin" valueType="num">
                                      <p:cBhvr>
                                        <p:cTn id="52" dur="1000" fill="hold"/>
                                        <p:tgtEl>
                                          <p:spTgt spid="13"/>
                                        </p:tgtEl>
                                        <p:attrNameLst>
                                          <p:attrName>ppt_x</p:attrName>
                                        </p:attrNameLst>
                                      </p:cBhvr>
                                      <p:tavLst>
                                        <p:tav tm="0">
                                          <p:val>
                                            <p:strVal val="#ppt_x"/>
                                          </p:val>
                                        </p:tav>
                                        <p:tav tm="100000">
                                          <p:val>
                                            <p:strVal val="#ppt_x"/>
                                          </p:val>
                                        </p:tav>
                                      </p:tavLst>
                                    </p:anim>
                                    <p:anim calcmode="lin" valueType="num">
                                      <p:cBhvr>
                                        <p:cTn id="53" dur="900" decel="100000" fill="hold"/>
                                        <p:tgtEl>
                                          <p:spTgt spid="13"/>
                                        </p:tgtEl>
                                        <p:attrNameLst>
                                          <p:attrName>ppt_y</p:attrName>
                                        </p:attrNameLst>
                                      </p:cBhvr>
                                      <p:tavLst>
                                        <p:tav tm="0">
                                          <p:val>
                                            <p:strVal val="#ppt_y+1"/>
                                          </p:val>
                                        </p:tav>
                                        <p:tav tm="100000">
                                          <p:val>
                                            <p:strVal val="#ppt_y-.03"/>
                                          </p:val>
                                        </p:tav>
                                      </p:tavLst>
                                    </p:anim>
                                    <p:anim calcmode="lin" valueType="num">
                                      <p:cBhvr>
                                        <p:cTn id="54"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animBg="1"/>
      <p:bldP spid="14" grpId="1" animBg="1"/>
      <p:bldP spid="16" grpId="0" animBg="1"/>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812948" y="1165497"/>
            <a:ext cx="2566104" cy="5073887"/>
            <a:chOff x="4812948" y="1165497"/>
            <a:chExt cx="2566104" cy="5073887"/>
          </a:xfrm>
        </p:grpSpPr>
        <p:sp>
          <p:nvSpPr>
            <p:cNvPr id="11" name="Freeform 54"/>
            <p:cNvSpPr>
              <a:spLocks noEditPoints="1"/>
            </p:cNvSpPr>
            <p:nvPr/>
          </p:nvSpPr>
          <p:spPr bwMode="auto">
            <a:xfrm>
              <a:off x="4812948" y="1165497"/>
              <a:ext cx="2566104" cy="5073887"/>
            </a:xfrm>
            <a:custGeom>
              <a:avLst/>
              <a:gdLst>
                <a:gd name="T0" fmla="*/ 75 w 89"/>
                <a:gd name="T1" fmla="*/ 0 h 175"/>
                <a:gd name="T2" fmla="*/ 13 w 89"/>
                <a:gd name="T3" fmla="*/ 0 h 175"/>
                <a:gd name="T4" fmla="*/ 0 w 89"/>
                <a:gd name="T5" fmla="*/ 13 h 175"/>
                <a:gd name="T6" fmla="*/ 0 w 89"/>
                <a:gd name="T7" fmla="*/ 161 h 175"/>
                <a:gd name="T8" fmla="*/ 13 w 89"/>
                <a:gd name="T9" fmla="*/ 175 h 175"/>
                <a:gd name="T10" fmla="*/ 75 w 89"/>
                <a:gd name="T11" fmla="*/ 175 h 175"/>
                <a:gd name="T12" fmla="*/ 89 w 89"/>
                <a:gd name="T13" fmla="*/ 161 h 175"/>
                <a:gd name="T14" fmla="*/ 89 w 89"/>
                <a:gd name="T15" fmla="*/ 13 h 175"/>
                <a:gd name="T16" fmla="*/ 75 w 89"/>
                <a:gd name="T17" fmla="*/ 0 h 175"/>
                <a:gd name="T18" fmla="*/ 33 w 89"/>
                <a:gd name="T19" fmla="*/ 10 h 175"/>
                <a:gd name="T20" fmla="*/ 56 w 89"/>
                <a:gd name="T21" fmla="*/ 10 h 175"/>
                <a:gd name="T22" fmla="*/ 57 w 89"/>
                <a:gd name="T23" fmla="*/ 11 h 175"/>
                <a:gd name="T24" fmla="*/ 56 w 89"/>
                <a:gd name="T25" fmla="*/ 13 h 175"/>
                <a:gd name="T26" fmla="*/ 33 w 89"/>
                <a:gd name="T27" fmla="*/ 13 h 175"/>
                <a:gd name="T28" fmla="*/ 31 w 89"/>
                <a:gd name="T29" fmla="*/ 11 h 175"/>
                <a:gd name="T30" fmla="*/ 33 w 89"/>
                <a:gd name="T31" fmla="*/ 10 h 175"/>
                <a:gd name="T32" fmla="*/ 44 w 89"/>
                <a:gd name="T33" fmla="*/ 165 h 175"/>
                <a:gd name="T34" fmla="*/ 36 w 89"/>
                <a:gd name="T35" fmla="*/ 157 h 175"/>
                <a:gd name="T36" fmla="*/ 44 w 89"/>
                <a:gd name="T37" fmla="*/ 149 h 175"/>
                <a:gd name="T38" fmla="*/ 52 w 89"/>
                <a:gd name="T39" fmla="*/ 157 h 175"/>
                <a:gd name="T40" fmla="*/ 44 w 89"/>
                <a:gd name="T41" fmla="*/ 165 h 175"/>
                <a:gd name="T42" fmla="*/ 83 w 89"/>
                <a:gd name="T43" fmla="*/ 140 h 175"/>
                <a:gd name="T44" fmla="*/ 6 w 89"/>
                <a:gd name="T45" fmla="*/ 140 h 175"/>
                <a:gd name="T46" fmla="*/ 6 w 89"/>
                <a:gd name="T47" fmla="*/ 26 h 175"/>
                <a:gd name="T48" fmla="*/ 83 w 89"/>
                <a:gd name="T49" fmla="*/ 26 h 175"/>
                <a:gd name="T50" fmla="*/ 83 w 89"/>
                <a:gd name="T51" fmla="*/ 14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 h="175">
                  <a:moveTo>
                    <a:pt x="75" y="0"/>
                  </a:moveTo>
                  <a:cubicBezTo>
                    <a:pt x="13" y="0"/>
                    <a:pt x="13" y="0"/>
                    <a:pt x="13" y="0"/>
                  </a:cubicBezTo>
                  <a:cubicBezTo>
                    <a:pt x="6" y="0"/>
                    <a:pt x="0" y="6"/>
                    <a:pt x="0" y="13"/>
                  </a:cubicBezTo>
                  <a:cubicBezTo>
                    <a:pt x="0" y="161"/>
                    <a:pt x="0" y="161"/>
                    <a:pt x="0" y="161"/>
                  </a:cubicBezTo>
                  <a:cubicBezTo>
                    <a:pt x="0" y="169"/>
                    <a:pt x="6" y="175"/>
                    <a:pt x="13" y="175"/>
                  </a:cubicBezTo>
                  <a:cubicBezTo>
                    <a:pt x="75" y="175"/>
                    <a:pt x="75" y="175"/>
                    <a:pt x="75" y="175"/>
                  </a:cubicBezTo>
                  <a:cubicBezTo>
                    <a:pt x="83" y="175"/>
                    <a:pt x="89" y="169"/>
                    <a:pt x="89" y="161"/>
                  </a:cubicBezTo>
                  <a:cubicBezTo>
                    <a:pt x="89" y="13"/>
                    <a:pt x="89" y="13"/>
                    <a:pt x="89" y="13"/>
                  </a:cubicBezTo>
                  <a:cubicBezTo>
                    <a:pt x="89" y="6"/>
                    <a:pt x="83" y="0"/>
                    <a:pt x="75" y="0"/>
                  </a:cubicBezTo>
                  <a:close/>
                  <a:moveTo>
                    <a:pt x="33" y="10"/>
                  </a:moveTo>
                  <a:cubicBezTo>
                    <a:pt x="56" y="10"/>
                    <a:pt x="56" y="10"/>
                    <a:pt x="56" y="10"/>
                  </a:cubicBezTo>
                  <a:cubicBezTo>
                    <a:pt x="56" y="10"/>
                    <a:pt x="57" y="10"/>
                    <a:pt x="57" y="11"/>
                  </a:cubicBezTo>
                  <a:cubicBezTo>
                    <a:pt x="57" y="12"/>
                    <a:pt x="56" y="13"/>
                    <a:pt x="56" y="13"/>
                  </a:cubicBezTo>
                  <a:cubicBezTo>
                    <a:pt x="33" y="13"/>
                    <a:pt x="33" y="13"/>
                    <a:pt x="33" y="13"/>
                  </a:cubicBezTo>
                  <a:cubicBezTo>
                    <a:pt x="32" y="13"/>
                    <a:pt x="31" y="12"/>
                    <a:pt x="31" y="11"/>
                  </a:cubicBezTo>
                  <a:cubicBezTo>
                    <a:pt x="31" y="10"/>
                    <a:pt x="32" y="10"/>
                    <a:pt x="33" y="10"/>
                  </a:cubicBezTo>
                  <a:close/>
                  <a:moveTo>
                    <a:pt x="44" y="165"/>
                  </a:moveTo>
                  <a:cubicBezTo>
                    <a:pt x="40" y="165"/>
                    <a:pt x="36" y="161"/>
                    <a:pt x="36" y="157"/>
                  </a:cubicBezTo>
                  <a:cubicBezTo>
                    <a:pt x="36" y="153"/>
                    <a:pt x="40" y="149"/>
                    <a:pt x="44" y="149"/>
                  </a:cubicBezTo>
                  <a:cubicBezTo>
                    <a:pt x="49" y="149"/>
                    <a:pt x="52" y="153"/>
                    <a:pt x="52" y="157"/>
                  </a:cubicBezTo>
                  <a:cubicBezTo>
                    <a:pt x="52" y="161"/>
                    <a:pt x="49" y="165"/>
                    <a:pt x="44" y="165"/>
                  </a:cubicBezTo>
                  <a:close/>
                  <a:moveTo>
                    <a:pt x="83" y="140"/>
                  </a:moveTo>
                  <a:cubicBezTo>
                    <a:pt x="6" y="140"/>
                    <a:pt x="6" y="140"/>
                    <a:pt x="6" y="140"/>
                  </a:cubicBezTo>
                  <a:cubicBezTo>
                    <a:pt x="6" y="26"/>
                    <a:pt x="6" y="26"/>
                    <a:pt x="6" y="26"/>
                  </a:cubicBezTo>
                  <a:cubicBezTo>
                    <a:pt x="83" y="26"/>
                    <a:pt x="83" y="26"/>
                    <a:pt x="83" y="26"/>
                  </a:cubicBezTo>
                  <a:lnTo>
                    <a:pt x="83" y="140"/>
                  </a:lnTo>
                  <a:close/>
                </a:path>
              </a:pathLst>
            </a:custGeom>
            <a:solidFill>
              <a:srgbClr val="EAEAEA"/>
            </a:solidFill>
            <a:ln>
              <a:solidFill>
                <a:schemeClr val="accent3"/>
              </a:solidFill>
            </a:ln>
          </p:spPr>
          <p:txBody>
            <a:bodyPr vert="horz" wrap="square" lIns="91440" tIns="45720" rIns="91440" bIns="45720" numCol="1" anchor="t" anchorCtr="0" compatLnSpc="1"/>
            <a:lstStyle/>
            <a:p>
              <a:endParaRPr lang="en-US"/>
            </a:p>
          </p:txBody>
        </p:sp>
        <p:sp>
          <p:nvSpPr>
            <p:cNvPr id="12" name="Freeform 19"/>
            <p:cNvSpPr/>
            <p:nvPr/>
          </p:nvSpPr>
          <p:spPr bwMode="auto">
            <a:xfrm>
              <a:off x="5062445" y="2854824"/>
              <a:ext cx="2061778" cy="1629544"/>
            </a:xfrm>
            <a:custGeom>
              <a:avLst/>
              <a:gdLst>
                <a:gd name="T0" fmla="*/ 1090 w 1318"/>
                <a:gd name="T1" fmla="*/ 438 h 1016"/>
                <a:gd name="T2" fmla="*/ 1086 w 1318"/>
                <a:gd name="T3" fmla="*/ 373 h 1016"/>
                <a:gd name="T4" fmla="*/ 1012 w 1318"/>
                <a:gd name="T5" fmla="*/ 442 h 1016"/>
                <a:gd name="T6" fmla="*/ 1024 w 1318"/>
                <a:gd name="T7" fmla="*/ 471 h 1016"/>
                <a:gd name="T8" fmla="*/ 1078 w 1318"/>
                <a:gd name="T9" fmla="*/ 476 h 1016"/>
                <a:gd name="T10" fmla="*/ 1074 w 1318"/>
                <a:gd name="T11" fmla="*/ 511 h 1016"/>
                <a:gd name="T12" fmla="*/ 1090 w 1318"/>
                <a:gd name="T13" fmla="*/ 633 h 1016"/>
                <a:gd name="T14" fmla="*/ 1114 w 1318"/>
                <a:gd name="T15" fmla="*/ 671 h 1016"/>
                <a:gd name="T16" fmla="*/ 1119 w 1318"/>
                <a:gd name="T17" fmla="*/ 711 h 1016"/>
                <a:gd name="T18" fmla="*/ 1100 w 1318"/>
                <a:gd name="T19" fmla="*/ 783 h 1016"/>
                <a:gd name="T20" fmla="*/ 1083 w 1318"/>
                <a:gd name="T21" fmla="*/ 828 h 1016"/>
                <a:gd name="T22" fmla="*/ 1057 w 1318"/>
                <a:gd name="T23" fmla="*/ 880 h 1016"/>
                <a:gd name="T24" fmla="*/ 957 w 1318"/>
                <a:gd name="T25" fmla="*/ 944 h 1016"/>
                <a:gd name="T26" fmla="*/ 929 w 1318"/>
                <a:gd name="T27" fmla="*/ 959 h 1016"/>
                <a:gd name="T28" fmla="*/ 872 w 1318"/>
                <a:gd name="T29" fmla="*/ 978 h 1016"/>
                <a:gd name="T30" fmla="*/ 812 w 1318"/>
                <a:gd name="T31" fmla="*/ 1009 h 1016"/>
                <a:gd name="T32" fmla="*/ 727 w 1318"/>
                <a:gd name="T33" fmla="*/ 968 h 1016"/>
                <a:gd name="T34" fmla="*/ 680 w 1318"/>
                <a:gd name="T35" fmla="*/ 928 h 1016"/>
                <a:gd name="T36" fmla="*/ 611 w 1318"/>
                <a:gd name="T37" fmla="*/ 935 h 1016"/>
                <a:gd name="T38" fmla="*/ 582 w 1318"/>
                <a:gd name="T39" fmla="*/ 983 h 1016"/>
                <a:gd name="T40" fmla="*/ 539 w 1318"/>
                <a:gd name="T41" fmla="*/ 971 h 1016"/>
                <a:gd name="T42" fmla="*/ 513 w 1318"/>
                <a:gd name="T43" fmla="*/ 918 h 1016"/>
                <a:gd name="T44" fmla="*/ 490 w 1318"/>
                <a:gd name="T45" fmla="*/ 852 h 1016"/>
                <a:gd name="T46" fmla="*/ 490 w 1318"/>
                <a:gd name="T47" fmla="*/ 757 h 1016"/>
                <a:gd name="T48" fmla="*/ 430 w 1318"/>
                <a:gd name="T49" fmla="*/ 761 h 1016"/>
                <a:gd name="T50" fmla="*/ 340 w 1318"/>
                <a:gd name="T51" fmla="*/ 747 h 1016"/>
                <a:gd name="T52" fmla="*/ 273 w 1318"/>
                <a:gd name="T53" fmla="*/ 740 h 1016"/>
                <a:gd name="T54" fmla="*/ 266 w 1318"/>
                <a:gd name="T55" fmla="*/ 726 h 1016"/>
                <a:gd name="T56" fmla="*/ 152 w 1318"/>
                <a:gd name="T57" fmla="*/ 657 h 1016"/>
                <a:gd name="T58" fmla="*/ 88 w 1318"/>
                <a:gd name="T59" fmla="*/ 616 h 1016"/>
                <a:gd name="T60" fmla="*/ 55 w 1318"/>
                <a:gd name="T61" fmla="*/ 521 h 1016"/>
                <a:gd name="T62" fmla="*/ 65 w 1318"/>
                <a:gd name="T63" fmla="*/ 495 h 1016"/>
                <a:gd name="T64" fmla="*/ 67 w 1318"/>
                <a:gd name="T65" fmla="*/ 438 h 1016"/>
                <a:gd name="T66" fmla="*/ 17 w 1318"/>
                <a:gd name="T67" fmla="*/ 371 h 1016"/>
                <a:gd name="T68" fmla="*/ 24 w 1318"/>
                <a:gd name="T69" fmla="*/ 347 h 1016"/>
                <a:gd name="T70" fmla="*/ 3 w 1318"/>
                <a:gd name="T71" fmla="*/ 307 h 1016"/>
                <a:gd name="T72" fmla="*/ 76 w 1318"/>
                <a:gd name="T73" fmla="*/ 283 h 1016"/>
                <a:gd name="T74" fmla="*/ 176 w 1318"/>
                <a:gd name="T75" fmla="*/ 257 h 1016"/>
                <a:gd name="T76" fmla="*/ 193 w 1318"/>
                <a:gd name="T77" fmla="*/ 181 h 1016"/>
                <a:gd name="T78" fmla="*/ 245 w 1318"/>
                <a:gd name="T79" fmla="*/ 169 h 1016"/>
                <a:gd name="T80" fmla="*/ 328 w 1318"/>
                <a:gd name="T81" fmla="*/ 121 h 1016"/>
                <a:gd name="T82" fmla="*/ 380 w 1318"/>
                <a:gd name="T83" fmla="*/ 109 h 1016"/>
                <a:gd name="T84" fmla="*/ 416 w 1318"/>
                <a:gd name="T85" fmla="*/ 214 h 1016"/>
                <a:gd name="T86" fmla="*/ 525 w 1318"/>
                <a:gd name="T87" fmla="*/ 319 h 1016"/>
                <a:gd name="T88" fmla="*/ 713 w 1318"/>
                <a:gd name="T89" fmla="*/ 369 h 1016"/>
                <a:gd name="T90" fmla="*/ 860 w 1318"/>
                <a:gd name="T91" fmla="*/ 307 h 1016"/>
                <a:gd name="T92" fmla="*/ 898 w 1318"/>
                <a:gd name="T93" fmla="*/ 273 h 1016"/>
                <a:gd name="T94" fmla="*/ 988 w 1318"/>
                <a:gd name="T95" fmla="*/ 209 h 1016"/>
                <a:gd name="T96" fmla="*/ 976 w 1318"/>
                <a:gd name="T97" fmla="*/ 174 h 1016"/>
                <a:gd name="T98" fmla="*/ 929 w 1318"/>
                <a:gd name="T99" fmla="*/ 171 h 1016"/>
                <a:gd name="T100" fmla="*/ 1002 w 1318"/>
                <a:gd name="T101" fmla="*/ 105 h 1016"/>
                <a:gd name="T102" fmla="*/ 1024 w 1318"/>
                <a:gd name="T103" fmla="*/ 14 h 1016"/>
                <a:gd name="T104" fmla="*/ 1171 w 1318"/>
                <a:gd name="T105" fmla="*/ 102 h 1016"/>
                <a:gd name="T106" fmla="*/ 1271 w 1318"/>
                <a:gd name="T107" fmla="*/ 140 h 1016"/>
                <a:gd name="T108" fmla="*/ 1309 w 1318"/>
                <a:gd name="T109" fmla="*/ 174 h 1016"/>
                <a:gd name="T110" fmla="*/ 1275 w 1318"/>
                <a:gd name="T111" fmla="*/ 271 h 1016"/>
                <a:gd name="T112" fmla="*/ 1247 w 1318"/>
                <a:gd name="T113" fmla="*/ 295 h 1016"/>
                <a:gd name="T114" fmla="*/ 1223 w 1318"/>
                <a:gd name="T115" fmla="*/ 338 h 1016"/>
                <a:gd name="T116" fmla="*/ 1143 w 1318"/>
                <a:gd name="T117" fmla="*/ 402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18" h="1016">
                  <a:moveTo>
                    <a:pt x="1143" y="402"/>
                  </a:moveTo>
                  <a:lnTo>
                    <a:pt x="1143" y="400"/>
                  </a:lnTo>
                  <a:lnTo>
                    <a:pt x="1138" y="404"/>
                  </a:lnTo>
                  <a:lnTo>
                    <a:pt x="1126" y="407"/>
                  </a:lnTo>
                  <a:lnTo>
                    <a:pt x="1112" y="414"/>
                  </a:lnTo>
                  <a:lnTo>
                    <a:pt x="1102" y="421"/>
                  </a:lnTo>
                  <a:lnTo>
                    <a:pt x="1090" y="438"/>
                  </a:lnTo>
                  <a:lnTo>
                    <a:pt x="1074" y="445"/>
                  </a:lnTo>
                  <a:lnTo>
                    <a:pt x="1074" y="440"/>
                  </a:lnTo>
                  <a:lnTo>
                    <a:pt x="1078" y="416"/>
                  </a:lnTo>
                  <a:lnTo>
                    <a:pt x="1093" y="392"/>
                  </a:lnTo>
                  <a:lnTo>
                    <a:pt x="1093" y="388"/>
                  </a:lnTo>
                  <a:lnTo>
                    <a:pt x="1088" y="383"/>
                  </a:lnTo>
                  <a:lnTo>
                    <a:pt x="1086" y="373"/>
                  </a:lnTo>
                  <a:lnTo>
                    <a:pt x="1078" y="373"/>
                  </a:lnTo>
                  <a:lnTo>
                    <a:pt x="1067" y="381"/>
                  </a:lnTo>
                  <a:lnTo>
                    <a:pt x="1055" y="402"/>
                  </a:lnTo>
                  <a:lnTo>
                    <a:pt x="1036" y="416"/>
                  </a:lnTo>
                  <a:lnTo>
                    <a:pt x="1029" y="431"/>
                  </a:lnTo>
                  <a:lnTo>
                    <a:pt x="1026" y="435"/>
                  </a:lnTo>
                  <a:lnTo>
                    <a:pt x="1012" y="442"/>
                  </a:lnTo>
                  <a:lnTo>
                    <a:pt x="1005" y="440"/>
                  </a:lnTo>
                  <a:lnTo>
                    <a:pt x="998" y="440"/>
                  </a:lnTo>
                  <a:lnTo>
                    <a:pt x="993" y="454"/>
                  </a:lnTo>
                  <a:lnTo>
                    <a:pt x="995" y="461"/>
                  </a:lnTo>
                  <a:lnTo>
                    <a:pt x="1005" y="478"/>
                  </a:lnTo>
                  <a:lnTo>
                    <a:pt x="1012" y="476"/>
                  </a:lnTo>
                  <a:lnTo>
                    <a:pt x="1024" y="471"/>
                  </a:lnTo>
                  <a:lnTo>
                    <a:pt x="1026" y="471"/>
                  </a:lnTo>
                  <a:lnTo>
                    <a:pt x="1026" y="492"/>
                  </a:lnTo>
                  <a:lnTo>
                    <a:pt x="1036" y="500"/>
                  </a:lnTo>
                  <a:lnTo>
                    <a:pt x="1048" y="497"/>
                  </a:lnTo>
                  <a:lnTo>
                    <a:pt x="1059" y="480"/>
                  </a:lnTo>
                  <a:lnTo>
                    <a:pt x="1071" y="476"/>
                  </a:lnTo>
                  <a:lnTo>
                    <a:pt x="1078" y="476"/>
                  </a:lnTo>
                  <a:lnTo>
                    <a:pt x="1090" y="485"/>
                  </a:lnTo>
                  <a:lnTo>
                    <a:pt x="1116" y="483"/>
                  </a:lnTo>
                  <a:lnTo>
                    <a:pt x="1112" y="500"/>
                  </a:lnTo>
                  <a:lnTo>
                    <a:pt x="1107" y="500"/>
                  </a:lnTo>
                  <a:lnTo>
                    <a:pt x="1105" y="495"/>
                  </a:lnTo>
                  <a:lnTo>
                    <a:pt x="1090" y="504"/>
                  </a:lnTo>
                  <a:lnTo>
                    <a:pt x="1074" y="511"/>
                  </a:lnTo>
                  <a:lnTo>
                    <a:pt x="1074" y="526"/>
                  </a:lnTo>
                  <a:lnTo>
                    <a:pt x="1052" y="540"/>
                  </a:lnTo>
                  <a:lnTo>
                    <a:pt x="1040" y="564"/>
                  </a:lnTo>
                  <a:lnTo>
                    <a:pt x="1045" y="573"/>
                  </a:lnTo>
                  <a:lnTo>
                    <a:pt x="1069" y="583"/>
                  </a:lnTo>
                  <a:lnTo>
                    <a:pt x="1088" y="623"/>
                  </a:lnTo>
                  <a:lnTo>
                    <a:pt x="1090" y="633"/>
                  </a:lnTo>
                  <a:lnTo>
                    <a:pt x="1105" y="640"/>
                  </a:lnTo>
                  <a:lnTo>
                    <a:pt x="1116" y="654"/>
                  </a:lnTo>
                  <a:lnTo>
                    <a:pt x="1116" y="657"/>
                  </a:lnTo>
                  <a:lnTo>
                    <a:pt x="1102" y="652"/>
                  </a:lnTo>
                  <a:lnTo>
                    <a:pt x="1095" y="654"/>
                  </a:lnTo>
                  <a:lnTo>
                    <a:pt x="1095" y="661"/>
                  </a:lnTo>
                  <a:lnTo>
                    <a:pt x="1114" y="671"/>
                  </a:lnTo>
                  <a:lnTo>
                    <a:pt x="1119" y="680"/>
                  </a:lnTo>
                  <a:lnTo>
                    <a:pt x="1083" y="699"/>
                  </a:lnTo>
                  <a:lnTo>
                    <a:pt x="1081" y="707"/>
                  </a:lnTo>
                  <a:lnTo>
                    <a:pt x="1086" y="709"/>
                  </a:lnTo>
                  <a:lnTo>
                    <a:pt x="1090" y="709"/>
                  </a:lnTo>
                  <a:lnTo>
                    <a:pt x="1107" y="702"/>
                  </a:lnTo>
                  <a:lnTo>
                    <a:pt x="1119" y="711"/>
                  </a:lnTo>
                  <a:lnTo>
                    <a:pt x="1131" y="711"/>
                  </a:lnTo>
                  <a:lnTo>
                    <a:pt x="1128" y="730"/>
                  </a:lnTo>
                  <a:lnTo>
                    <a:pt x="1116" y="733"/>
                  </a:lnTo>
                  <a:lnTo>
                    <a:pt x="1121" y="740"/>
                  </a:lnTo>
                  <a:lnTo>
                    <a:pt x="1124" y="759"/>
                  </a:lnTo>
                  <a:lnTo>
                    <a:pt x="1112" y="761"/>
                  </a:lnTo>
                  <a:lnTo>
                    <a:pt x="1100" y="783"/>
                  </a:lnTo>
                  <a:lnTo>
                    <a:pt x="1100" y="797"/>
                  </a:lnTo>
                  <a:lnTo>
                    <a:pt x="1088" y="814"/>
                  </a:lnTo>
                  <a:lnTo>
                    <a:pt x="1086" y="814"/>
                  </a:lnTo>
                  <a:lnTo>
                    <a:pt x="1076" y="811"/>
                  </a:lnTo>
                  <a:lnTo>
                    <a:pt x="1074" y="811"/>
                  </a:lnTo>
                  <a:lnTo>
                    <a:pt x="1081" y="821"/>
                  </a:lnTo>
                  <a:lnTo>
                    <a:pt x="1083" y="828"/>
                  </a:lnTo>
                  <a:lnTo>
                    <a:pt x="1078" y="852"/>
                  </a:lnTo>
                  <a:lnTo>
                    <a:pt x="1076" y="852"/>
                  </a:lnTo>
                  <a:lnTo>
                    <a:pt x="1071" y="849"/>
                  </a:lnTo>
                  <a:lnTo>
                    <a:pt x="1067" y="852"/>
                  </a:lnTo>
                  <a:lnTo>
                    <a:pt x="1062" y="859"/>
                  </a:lnTo>
                  <a:lnTo>
                    <a:pt x="1062" y="871"/>
                  </a:lnTo>
                  <a:lnTo>
                    <a:pt x="1057" y="880"/>
                  </a:lnTo>
                  <a:lnTo>
                    <a:pt x="1043" y="878"/>
                  </a:lnTo>
                  <a:lnTo>
                    <a:pt x="1036" y="880"/>
                  </a:lnTo>
                  <a:lnTo>
                    <a:pt x="1033" y="885"/>
                  </a:lnTo>
                  <a:lnTo>
                    <a:pt x="1040" y="887"/>
                  </a:lnTo>
                  <a:lnTo>
                    <a:pt x="1038" y="895"/>
                  </a:lnTo>
                  <a:lnTo>
                    <a:pt x="991" y="935"/>
                  </a:lnTo>
                  <a:lnTo>
                    <a:pt x="957" y="944"/>
                  </a:lnTo>
                  <a:lnTo>
                    <a:pt x="953" y="944"/>
                  </a:lnTo>
                  <a:lnTo>
                    <a:pt x="950" y="940"/>
                  </a:lnTo>
                  <a:lnTo>
                    <a:pt x="945" y="940"/>
                  </a:lnTo>
                  <a:lnTo>
                    <a:pt x="938" y="947"/>
                  </a:lnTo>
                  <a:lnTo>
                    <a:pt x="941" y="956"/>
                  </a:lnTo>
                  <a:lnTo>
                    <a:pt x="936" y="959"/>
                  </a:lnTo>
                  <a:lnTo>
                    <a:pt x="929" y="959"/>
                  </a:lnTo>
                  <a:lnTo>
                    <a:pt x="929" y="949"/>
                  </a:lnTo>
                  <a:lnTo>
                    <a:pt x="924" y="942"/>
                  </a:lnTo>
                  <a:lnTo>
                    <a:pt x="919" y="940"/>
                  </a:lnTo>
                  <a:lnTo>
                    <a:pt x="917" y="947"/>
                  </a:lnTo>
                  <a:lnTo>
                    <a:pt x="919" y="959"/>
                  </a:lnTo>
                  <a:lnTo>
                    <a:pt x="907" y="968"/>
                  </a:lnTo>
                  <a:lnTo>
                    <a:pt x="872" y="978"/>
                  </a:lnTo>
                  <a:lnTo>
                    <a:pt x="829" y="983"/>
                  </a:lnTo>
                  <a:lnTo>
                    <a:pt x="824" y="997"/>
                  </a:lnTo>
                  <a:lnTo>
                    <a:pt x="834" y="1009"/>
                  </a:lnTo>
                  <a:lnTo>
                    <a:pt x="834" y="1014"/>
                  </a:lnTo>
                  <a:lnTo>
                    <a:pt x="829" y="1016"/>
                  </a:lnTo>
                  <a:lnTo>
                    <a:pt x="820" y="1016"/>
                  </a:lnTo>
                  <a:lnTo>
                    <a:pt x="812" y="1009"/>
                  </a:lnTo>
                  <a:lnTo>
                    <a:pt x="810" y="994"/>
                  </a:lnTo>
                  <a:lnTo>
                    <a:pt x="815" y="980"/>
                  </a:lnTo>
                  <a:lnTo>
                    <a:pt x="789" y="985"/>
                  </a:lnTo>
                  <a:lnTo>
                    <a:pt x="767" y="983"/>
                  </a:lnTo>
                  <a:lnTo>
                    <a:pt x="767" y="983"/>
                  </a:lnTo>
                  <a:lnTo>
                    <a:pt x="748" y="978"/>
                  </a:lnTo>
                  <a:lnTo>
                    <a:pt x="727" y="968"/>
                  </a:lnTo>
                  <a:lnTo>
                    <a:pt x="725" y="954"/>
                  </a:lnTo>
                  <a:lnTo>
                    <a:pt x="729" y="942"/>
                  </a:lnTo>
                  <a:lnTo>
                    <a:pt x="727" y="940"/>
                  </a:lnTo>
                  <a:lnTo>
                    <a:pt x="717" y="937"/>
                  </a:lnTo>
                  <a:lnTo>
                    <a:pt x="701" y="935"/>
                  </a:lnTo>
                  <a:lnTo>
                    <a:pt x="691" y="925"/>
                  </a:lnTo>
                  <a:lnTo>
                    <a:pt x="680" y="928"/>
                  </a:lnTo>
                  <a:lnTo>
                    <a:pt x="670" y="937"/>
                  </a:lnTo>
                  <a:lnTo>
                    <a:pt x="658" y="942"/>
                  </a:lnTo>
                  <a:lnTo>
                    <a:pt x="653" y="942"/>
                  </a:lnTo>
                  <a:lnTo>
                    <a:pt x="646" y="937"/>
                  </a:lnTo>
                  <a:lnTo>
                    <a:pt x="634" y="937"/>
                  </a:lnTo>
                  <a:lnTo>
                    <a:pt x="623" y="947"/>
                  </a:lnTo>
                  <a:lnTo>
                    <a:pt x="611" y="935"/>
                  </a:lnTo>
                  <a:lnTo>
                    <a:pt x="606" y="937"/>
                  </a:lnTo>
                  <a:lnTo>
                    <a:pt x="599" y="947"/>
                  </a:lnTo>
                  <a:lnTo>
                    <a:pt x="587" y="942"/>
                  </a:lnTo>
                  <a:lnTo>
                    <a:pt x="585" y="959"/>
                  </a:lnTo>
                  <a:lnTo>
                    <a:pt x="589" y="971"/>
                  </a:lnTo>
                  <a:lnTo>
                    <a:pt x="589" y="980"/>
                  </a:lnTo>
                  <a:lnTo>
                    <a:pt x="582" y="983"/>
                  </a:lnTo>
                  <a:lnTo>
                    <a:pt x="573" y="980"/>
                  </a:lnTo>
                  <a:lnTo>
                    <a:pt x="570" y="978"/>
                  </a:lnTo>
                  <a:lnTo>
                    <a:pt x="570" y="975"/>
                  </a:lnTo>
                  <a:lnTo>
                    <a:pt x="573" y="966"/>
                  </a:lnTo>
                  <a:lnTo>
                    <a:pt x="570" y="961"/>
                  </a:lnTo>
                  <a:lnTo>
                    <a:pt x="556" y="968"/>
                  </a:lnTo>
                  <a:lnTo>
                    <a:pt x="539" y="971"/>
                  </a:lnTo>
                  <a:lnTo>
                    <a:pt x="537" y="966"/>
                  </a:lnTo>
                  <a:lnTo>
                    <a:pt x="535" y="952"/>
                  </a:lnTo>
                  <a:lnTo>
                    <a:pt x="516" y="947"/>
                  </a:lnTo>
                  <a:lnTo>
                    <a:pt x="523" y="928"/>
                  </a:lnTo>
                  <a:lnTo>
                    <a:pt x="530" y="923"/>
                  </a:lnTo>
                  <a:lnTo>
                    <a:pt x="528" y="918"/>
                  </a:lnTo>
                  <a:lnTo>
                    <a:pt x="513" y="918"/>
                  </a:lnTo>
                  <a:lnTo>
                    <a:pt x="511" y="916"/>
                  </a:lnTo>
                  <a:lnTo>
                    <a:pt x="513" y="887"/>
                  </a:lnTo>
                  <a:lnTo>
                    <a:pt x="490" y="887"/>
                  </a:lnTo>
                  <a:lnTo>
                    <a:pt x="478" y="890"/>
                  </a:lnTo>
                  <a:lnTo>
                    <a:pt x="475" y="890"/>
                  </a:lnTo>
                  <a:lnTo>
                    <a:pt x="480" y="864"/>
                  </a:lnTo>
                  <a:lnTo>
                    <a:pt x="490" y="852"/>
                  </a:lnTo>
                  <a:lnTo>
                    <a:pt x="513" y="830"/>
                  </a:lnTo>
                  <a:lnTo>
                    <a:pt x="520" y="809"/>
                  </a:lnTo>
                  <a:lnTo>
                    <a:pt x="518" y="783"/>
                  </a:lnTo>
                  <a:lnTo>
                    <a:pt x="511" y="783"/>
                  </a:lnTo>
                  <a:lnTo>
                    <a:pt x="509" y="764"/>
                  </a:lnTo>
                  <a:lnTo>
                    <a:pt x="497" y="752"/>
                  </a:lnTo>
                  <a:lnTo>
                    <a:pt x="490" y="757"/>
                  </a:lnTo>
                  <a:lnTo>
                    <a:pt x="487" y="759"/>
                  </a:lnTo>
                  <a:lnTo>
                    <a:pt x="490" y="771"/>
                  </a:lnTo>
                  <a:lnTo>
                    <a:pt x="487" y="773"/>
                  </a:lnTo>
                  <a:lnTo>
                    <a:pt x="480" y="773"/>
                  </a:lnTo>
                  <a:lnTo>
                    <a:pt x="452" y="752"/>
                  </a:lnTo>
                  <a:lnTo>
                    <a:pt x="444" y="752"/>
                  </a:lnTo>
                  <a:lnTo>
                    <a:pt x="430" y="761"/>
                  </a:lnTo>
                  <a:lnTo>
                    <a:pt x="406" y="768"/>
                  </a:lnTo>
                  <a:lnTo>
                    <a:pt x="387" y="783"/>
                  </a:lnTo>
                  <a:lnTo>
                    <a:pt x="383" y="785"/>
                  </a:lnTo>
                  <a:lnTo>
                    <a:pt x="359" y="778"/>
                  </a:lnTo>
                  <a:lnTo>
                    <a:pt x="345" y="778"/>
                  </a:lnTo>
                  <a:lnTo>
                    <a:pt x="338" y="759"/>
                  </a:lnTo>
                  <a:lnTo>
                    <a:pt x="340" y="747"/>
                  </a:lnTo>
                  <a:lnTo>
                    <a:pt x="338" y="745"/>
                  </a:lnTo>
                  <a:lnTo>
                    <a:pt x="333" y="742"/>
                  </a:lnTo>
                  <a:lnTo>
                    <a:pt x="326" y="745"/>
                  </a:lnTo>
                  <a:lnTo>
                    <a:pt x="300" y="728"/>
                  </a:lnTo>
                  <a:lnTo>
                    <a:pt x="290" y="728"/>
                  </a:lnTo>
                  <a:lnTo>
                    <a:pt x="281" y="733"/>
                  </a:lnTo>
                  <a:lnTo>
                    <a:pt x="273" y="740"/>
                  </a:lnTo>
                  <a:lnTo>
                    <a:pt x="273" y="752"/>
                  </a:lnTo>
                  <a:lnTo>
                    <a:pt x="269" y="752"/>
                  </a:lnTo>
                  <a:lnTo>
                    <a:pt x="266" y="752"/>
                  </a:lnTo>
                  <a:lnTo>
                    <a:pt x="262" y="745"/>
                  </a:lnTo>
                  <a:lnTo>
                    <a:pt x="262" y="737"/>
                  </a:lnTo>
                  <a:lnTo>
                    <a:pt x="269" y="733"/>
                  </a:lnTo>
                  <a:lnTo>
                    <a:pt x="266" y="726"/>
                  </a:lnTo>
                  <a:lnTo>
                    <a:pt x="233" y="730"/>
                  </a:lnTo>
                  <a:lnTo>
                    <a:pt x="212" y="711"/>
                  </a:lnTo>
                  <a:lnTo>
                    <a:pt x="205" y="716"/>
                  </a:lnTo>
                  <a:lnTo>
                    <a:pt x="195" y="714"/>
                  </a:lnTo>
                  <a:lnTo>
                    <a:pt x="178" y="699"/>
                  </a:lnTo>
                  <a:lnTo>
                    <a:pt x="162" y="678"/>
                  </a:lnTo>
                  <a:lnTo>
                    <a:pt x="152" y="657"/>
                  </a:lnTo>
                  <a:lnTo>
                    <a:pt x="150" y="654"/>
                  </a:lnTo>
                  <a:lnTo>
                    <a:pt x="143" y="659"/>
                  </a:lnTo>
                  <a:lnTo>
                    <a:pt x="140" y="659"/>
                  </a:lnTo>
                  <a:lnTo>
                    <a:pt x="112" y="616"/>
                  </a:lnTo>
                  <a:lnTo>
                    <a:pt x="103" y="607"/>
                  </a:lnTo>
                  <a:lnTo>
                    <a:pt x="95" y="616"/>
                  </a:lnTo>
                  <a:lnTo>
                    <a:pt x="88" y="616"/>
                  </a:lnTo>
                  <a:lnTo>
                    <a:pt x="69" y="595"/>
                  </a:lnTo>
                  <a:lnTo>
                    <a:pt x="62" y="580"/>
                  </a:lnTo>
                  <a:lnTo>
                    <a:pt x="46" y="573"/>
                  </a:lnTo>
                  <a:lnTo>
                    <a:pt x="43" y="561"/>
                  </a:lnTo>
                  <a:lnTo>
                    <a:pt x="43" y="530"/>
                  </a:lnTo>
                  <a:lnTo>
                    <a:pt x="46" y="523"/>
                  </a:lnTo>
                  <a:lnTo>
                    <a:pt x="55" y="521"/>
                  </a:lnTo>
                  <a:lnTo>
                    <a:pt x="57" y="521"/>
                  </a:lnTo>
                  <a:lnTo>
                    <a:pt x="55" y="530"/>
                  </a:lnTo>
                  <a:lnTo>
                    <a:pt x="57" y="533"/>
                  </a:lnTo>
                  <a:lnTo>
                    <a:pt x="60" y="535"/>
                  </a:lnTo>
                  <a:lnTo>
                    <a:pt x="65" y="530"/>
                  </a:lnTo>
                  <a:lnTo>
                    <a:pt x="67" y="521"/>
                  </a:lnTo>
                  <a:lnTo>
                    <a:pt x="65" y="495"/>
                  </a:lnTo>
                  <a:lnTo>
                    <a:pt x="65" y="483"/>
                  </a:lnTo>
                  <a:lnTo>
                    <a:pt x="65" y="480"/>
                  </a:lnTo>
                  <a:lnTo>
                    <a:pt x="74" y="480"/>
                  </a:lnTo>
                  <a:lnTo>
                    <a:pt x="76" y="476"/>
                  </a:lnTo>
                  <a:lnTo>
                    <a:pt x="60" y="461"/>
                  </a:lnTo>
                  <a:lnTo>
                    <a:pt x="62" y="442"/>
                  </a:lnTo>
                  <a:lnTo>
                    <a:pt x="67" y="438"/>
                  </a:lnTo>
                  <a:lnTo>
                    <a:pt x="67" y="435"/>
                  </a:lnTo>
                  <a:lnTo>
                    <a:pt x="50" y="431"/>
                  </a:lnTo>
                  <a:lnTo>
                    <a:pt x="27" y="411"/>
                  </a:lnTo>
                  <a:lnTo>
                    <a:pt x="24" y="404"/>
                  </a:lnTo>
                  <a:lnTo>
                    <a:pt x="27" y="395"/>
                  </a:lnTo>
                  <a:lnTo>
                    <a:pt x="27" y="383"/>
                  </a:lnTo>
                  <a:lnTo>
                    <a:pt x="17" y="371"/>
                  </a:lnTo>
                  <a:lnTo>
                    <a:pt x="12" y="371"/>
                  </a:lnTo>
                  <a:lnTo>
                    <a:pt x="8" y="371"/>
                  </a:lnTo>
                  <a:lnTo>
                    <a:pt x="0" y="359"/>
                  </a:lnTo>
                  <a:lnTo>
                    <a:pt x="5" y="354"/>
                  </a:lnTo>
                  <a:lnTo>
                    <a:pt x="3" y="354"/>
                  </a:lnTo>
                  <a:lnTo>
                    <a:pt x="17" y="359"/>
                  </a:lnTo>
                  <a:lnTo>
                    <a:pt x="24" y="347"/>
                  </a:lnTo>
                  <a:lnTo>
                    <a:pt x="19" y="335"/>
                  </a:lnTo>
                  <a:lnTo>
                    <a:pt x="22" y="323"/>
                  </a:lnTo>
                  <a:lnTo>
                    <a:pt x="17" y="316"/>
                  </a:lnTo>
                  <a:lnTo>
                    <a:pt x="8" y="319"/>
                  </a:lnTo>
                  <a:lnTo>
                    <a:pt x="3" y="314"/>
                  </a:lnTo>
                  <a:lnTo>
                    <a:pt x="3" y="314"/>
                  </a:lnTo>
                  <a:lnTo>
                    <a:pt x="3" y="307"/>
                  </a:lnTo>
                  <a:lnTo>
                    <a:pt x="8" y="288"/>
                  </a:lnTo>
                  <a:lnTo>
                    <a:pt x="19" y="276"/>
                  </a:lnTo>
                  <a:lnTo>
                    <a:pt x="46" y="264"/>
                  </a:lnTo>
                  <a:lnTo>
                    <a:pt x="65" y="266"/>
                  </a:lnTo>
                  <a:lnTo>
                    <a:pt x="67" y="273"/>
                  </a:lnTo>
                  <a:lnTo>
                    <a:pt x="60" y="281"/>
                  </a:lnTo>
                  <a:lnTo>
                    <a:pt x="76" y="283"/>
                  </a:lnTo>
                  <a:lnTo>
                    <a:pt x="84" y="278"/>
                  </a:lnTo>
                  <a:lnTo>
                    <a:pt x="93" y="266"/>
                  </a:lnTo>
                  <a:lnTo>
                    <a:pt x="112" y="273"/>
                  </a:lnTo>
                  <a:lnTo>
                    <a:pt x="124" y="266"/>
                  </a:lnTo>
                  <a:lnTo>
                    <a:pt x="152" y="262"/>
                  </a:lnTo>
                  <a:lnTo>
                    <a:pt x="174" y="259"/>
                  </a:lnTo>
                  <a:lnTo>
                    <a:pt x="176" y="257"/>
                  </a:lnTo>
                  <a:lnTo>
                    <a:pt x="178" y="247"/>
                  </a:lnTo>
                  <a:lnTo>
                    <a:pt x="188" y="233"/>
                  </a:lnTo>
                  <a:lnTo>
                    <a:pt x="197" y="231"/>
                  </a:lnTo>
                  <a:lnTo>
                    <a:pt x="200" y="228"/>
                  </a:lnTo>
                  <a:lnTo>
                    <a:pt x="197" y="207"/>
                  </a:lnTo>
                  <a:lnTo>
                    <a:pt x="200" y="188"/>
                  </a:lnTo>
                  <a:lnTo>
                    <a:pt x="193" y="181"/>
                  </a:lnTo>
                  <a:lnTo>
                    <a:pt x="190" y="176"/>
                  </a:lnTo>
                  <a:lnTo>
                    <a:pt x="233" y="176"/>
                  </a:lnTo>
                  <a:lnTo>
                    <a:pt x="243" y="183"/>
                  </a:lnTo>
                  <a:lnTo>
                    <a:pt x="250" y="183"/>
                  </a:lnTo>
                  <a:lnTo>
                    <a:pt x="250" y="178"/>
                  </a:lnTo>
                  <a:lnTo>
                    <a:pt x="245" y="174"/>
                  </a:lnTo>
                  <a:lnTo>
                    <a:pt x="245" y="169"/>
                  </a:lnTo>
                  <a:lnTo>
                    <a:pt x="271" y="128"/>
                  </a:lnTo>
                  <a:lnTo>
                    <a:pt x="276" y="128"/>
                  </a:lnTo>
                  <a:lnTo>
                    <a:pt x="285" y="138"/>
                  </a:lnTo>
                  <a:lnTo>
                    <a:pt x="307" y="150"/>
                  </a:lnTo>
                  <a:lnTo>
                    <a:pt x="311" y="150"/>
                  </a:lnTo>
                  <a:lnTo>
                    <a:pt x="326" y="143"/>
                  </a:lnTo>
                  <a:lnTo>
                    <a:pt x="328" y="121"/>
                  </a:lnTo>
                  <a:lnTo>
                    <a:pt x="330" y="112"/>
                  </a:lnTo>
                  <a:lnTo>
                    <a:pt x="338" y="107"/>
                  </a:lnTo>
                  <a:lnTo>
                    <a:pt x="352" y="107"/>
                  </a:lnTo>
                  <a:lnTo>
                    <a:pt x="364" y="93"/>
                  </a:lnTo>
                  <a:lnTo>
                    <a:pt x="380" y="93"/>
                  </a:lnTo>
                  <a:lnTo>
                    <a:pt x="383" y="95"/>
                  </a:lnTo>
                  <a:lnTo>
                    <a:pt x="380" y="109"/>
                  </a:lnTo>
                  <a:lnTo>
                    <a:pt x="395" y="133"/>
                  </a:lnTo>
                  <a:lnTo>
                    <a:pt x="409" y="135"/>
                  </a:lnTo>
                  <a:lnTo>
                    <a:pt x="421" y="152"/>
                  </a:lnTo>
                  <a:lnTo>
                    <a:pt x="430" y="176"/>
                  </a:lnTo>
                  <a:lnTo>
                    <a:pt x="430" y="188"/>
                  </a:lnTo>
                  <a:lnTo>
                    <a:pt x="423" y="204"/>
                  </a:lnTo>
                  <a:lnTo>
                    <a:pt x="416" y="214"/>
                  </a:lnTo>
                  <a:lnTo>
                    <a:pt x="416" y="226"/>
                  </a:lnTo>
                  <a:lnTo>
                    <a:pt x="433" y="228"/>
                  </a:lnTo>
                  <a:lnTo>
                    <a:pt x="471" y="240"/>
                  </a:lnTo>
                  <a:lnTo>
                    <a:pt x="499" y="266"/>
                  </a:lnTo>
                  <a:lnTo>
                    <a:pt x="509" y="266"/>
                  </a:lnTo>
                  <a:lnTo>
                    <a:pt x="511" y="285"/>
                  </a:lnTo>
                  <a:lnTo>
                    <a:pt x="525" y="319"/>
                  </a:lnTo>
                  <a:lnTo>
                    <a:pt x="551" y="319"/>
                  </a:lnTo>
                  <a:lnTo>
                    <a:pt x="566" y="326"/>
                  </a:lnTo>
                  <a:lnTo>
                    <a:pt x="582" y="328"/>
                  </a:lnTo>
                  <a:lnTo>
                    <a:pt x="620" y="331"/>
                  </a:lnTo>
                  <a:lnTo>
                    <a:pt x="642" y="340"/>
                  </a:lnTo>
                  <a:lnTo>
                    <a:pt x="682" y="364"/>
                  </a:lnTo>
                  <a:lnTo>
                    <a:pt x="713" y="369"/>
                  </a:lnTo>
                  <a:lnTo>
                    <a:pt x="720" y="364"/>
                  </a:lnTo>
                  <a:lnTo>
                    <a:pt x="755" y="350"/>
                  </a:lnTo>
                  <a:lnTo>
                    <a:pt x="808" y="347"/>
                  </a:lnTo>
                  <a:lnTo>
                    <a:pt x="822" y="340"/>
                  </a:lnTo>
                  <a:lnTo>
                    <a:pt x="841" y="321"/>
                  </a:lnTo>
                  <a:lnTo>
                    <a:pt x="858" y="314"/>
                  </a:lnTo>
                  <a:lnTo>
                    <a:pt x="860" y="307"/>
                  </a:lnTo>
                  <a:lnTo>
                    <a:pt x="858" y="302"/>
                  </a:lnTo>
                  <a:lnTo>
                    <a:pt x="850" y="295"/>
                  </a:lnTo>
                  <a:lnTo>
                    <a:pt x="848" y="288"/>
                  </a:lnTo>
                  <a:lnTo>
                    <a:pt x="858" y="266"/>
                  </a:lnTo>
                  <a:lnTo>
                    <a:pt x="867" y="266"/>
                  </a:lnTo>
                  <a:lnTo>
                    <a:pt x="884" y="276"/>
                  </a:lnTo>
                  <a:lnTo>
                    <a:pt x="898" y="273"/>
                  </a:lnTo>
                  <a:lnTo>
                    <a:pt x="905" y="269"/>
                  </a:lnTo>
                  <a:lnTo>
                    <a:pt x="917" y="254"/>
                  </a:lnTo>
                  <a:lnTo>
                    <a:pt x="929" y="254"/>
                  </a:lnTo>
                  <a:lnTo>
                    <a:pt x="943" y="247"/>
                  </a:lnTo>
                  <a:lnTo>
                    <a:pt x="953" y="231"/>
                  </a:lnTo>
                  <a:lnTo>
                    <a:pt x="955" y="228"/>
                  </a:lnTo>
                  <a:lnTo>
                    <a:pt x="988" y="209"/>
                  </a:lnTo>
                  <a:lnTo>
                    <a:pt x="1019" y="212"/>
                  </a:lnTo>
                  <a:lnTo>
                    <a:pt x="1021" y="207"/>
                  </a:lnTo>
                  <a:lnTo>
                    <a:pt x="1019" y="197"/>
                  </a:lnTo>
                  <a:lnTo>
                    <a:pt x="1005" y="181"/>
                  </a:lnTo>
                  <a:lnTo>
                    <a:pt x="995" y="176"/>
                  </a:lnTo>
                  <a:lnTo>
                    <a:pt x="981" y="171"/>
                  </a:lnTo>
                  <a:lnTo>
                    <a:pt x="976" y="174"/>
                  </a:lnTo>
                  <a:lnTo>
                    <a:pt x="969" y="183"/>
                  </a:lnTo>
                  <a:lnTo>
                    <a:pt x="967" y="185"/>
                  </a:lnTo>
                  <a:lnTo>
                    <a:pt x="955" y="178"/>
                  </a:lnTo>
                  <a:lnTo>
                    <a:pt x="945" y="181"/>
                  </a:lnTo>
                  <a:lnTo>
                    <a:pt x="938" y="185"/>
                  </a:lnTo>
                  <a:lnTo>
                    <a:pt x="936" y="183"/>
                  </a:lnTo>
                  <a:lnTo>
                    <a:pt x="929" y="171"/>
                  </a:lnTo>
                  <a:lnTo>
                    <a:pt x="936" y="164"/>
                  </a:lnTo>
                  <a:lnTo>
                    <a:pt x="941" y="145"/>
                  </a:lnTo>
                  <a:lnTo>
                    <a:pt x="950" y="119"/>
                  </a:lnTo>
                  <a:lnTo>
                    <a:pt x="962" y="124"/>
                  </a:lnTo>
                  <a:lnTo>
                    <a:pt x="976" y="126"/>
                  </a:lnTo>
                  <a:lnTo>
                    <a:pt x="1002" y="112"/>
                  </a:lnTo>
                  <a:lnTo>
                    <a:pt x="1002" y="105"/>
                  </a:lnTo>
                  <a:lnTo>
                    <a:pt x="998" y="100"/>
                  </a:lnTo>
                  <a:lnTo>
                    <a:pt x="1012" y="64"/>
                  </a:lnTo>
                  <a:lnTo>
                    <a:pt x="1024" y="47"/>
                  </a:lnTo>
                  <a:lnTo>
                    <a:pt x="1021" y="31"/>
                  </a:lnTo>
                  <a:lnTo>
                    <a:pt x="1007" y="33"/>
                  </a:lnTo>
                  <a:lnTo>
                    <a:pt x="1014" y="21"/>
                  </a:lnTo>
                  <a:lnTo>
                    <a:pt x="1024" y="14"/>
                  </a:lnTo>
                  <a:lnTo>
                    <a:pt x="1043" y="7"/>
                  </a:lnTo>
                  <a:lnTo>
                    <a:pt x="1076" y="0"/>
                  </a:lnTo>
                  <a:lnTo>
                    <a:pt x="1088" y="7"/>
                  </a:lnTo>
                  <a:lnTo>
                    <a:pt x="1107" y="7"/>
                  </a:lnTo>
                  <a:lnTo>
                    <a:pt x="1116" y="12"/>
                  </a:lnTo>
                  <a:lnTo>
                    <a:pt x="1166" y="100"/>
                  </a:lnTo>
                  <a:lnTo>
                    <a:pt x="1171" y="102"/>
                  </a:lnTo>
                  <a:lnTo>
                    <a:pt x="1185" y="97"/>
                  </a:lnTo>
                  <a:lnTo>
                    <a:pt x="1200" y="100"/>
                  </a:lnTo>
                  <a:lnTo>
                    <a:pt x="1228" y="114"/>
                  </a:lnTo>
                  <a:lnTo>
                    <a:pt x="1233" y="131"/>
                  </a:lnTo>
                  <a:lnTo>
                    <a:pt x="1240" y="140"/>
                  </a:lnTo>
                  <a:lnTo>
                    <a:pt x="1245" y="145"/>
                  </a:lnTo>
                  <a:lnTo>
                    <a:pt x="1271" y="140"/>
                  </a:lnTo>
                  <a:lnTo>
                    <a:pt x="1278" y="124"/>
                  </a:lnTo>
                  <a:lnTo>
                    <a:pt x="1290" y="119"/>
                  </a:lnTo>
                  <a:lnTo>
                    <a:pt x="1309" y="107"/>
                  </a:lnTo>
                  <a:lnTo>
                    <a:pt x="1316" y="95"/>
                  </a:lnTo>
                  <a:lnTo>
                    <a:pt x="1318" y="107"/>
                  </a:lnTo>
                  <a:lnTo>
                    <a:pt x="1306" y="162"/>
                  </a:lnTo>
                  <a:lnTo>
                    <a:pt x="1309" y="174"/>
                  </a:lnTo>
                  <a:lnTo>
                    <a:pt x="1309" y="181"/>
                  </a:lnTo>
                  <a:lnTo>
                    <a:pt x="1304" y="209"/>
                  </a:lnTo>
                  <a:lnTo>
                    <a:pt x="1302" y="212"/>
                  </a:lnTo>
                  <a:lnTo>
                    <a:pt x="1294" y="212"/>
                  </a:lnTo>
                  <a:lnTo>
                    <a:pt x="1273" y="209"/>
                  </a:lnTo>
                  <a:lnTo>
                    <a:pt x="1261" y="223"/>
                  </a:lnTo>
                  <a:lnTo>
                    <a:pt x="1275" y="271"/>
                  </a:lnTo>
                  <a:lnTo>
                    <a:pt x="1273" y="283"/>
                  </a:lnTo>
                  <a:lnTo>
                    <a:pt x="1264" y="290"/>
                  </a:lnTo>
                  <a:lnTo>
                    <a:pt x="1271" y="300"/>
                  </a:lnTo>
                  <a:lnTo>
                    <a:pt x="1268" y="304"/>
                  </a:lnTo>
                  <a:lnTo>
                    <a:pt x="1254" y="290"/>
                  </a:lnTo>
                  <a:lnTo>
                    <a:pt x="1247" y="288"/>
                  </a:lnTo>
                  <a:lnTo>
                    <a:pt x="1247" y="295"/>
                  </a:lnTo>
                  <a:lnTo>
                    <a:pt x="1247" y="304"/>
                  </a:lnTo>
                  <a:lnTo>
                    <a:pt x="1242" y="314"/>
                  </a:lnTo>
                  <a:lnTo>
                    <a:pt x="1230" y="321"/>
                  </a:lnTo>
                  <a:lnTo>
                    <a:pt x="1226" y="323"/>
                  </a:lnTo>
                  <a:lnTo>
                    <a:pt x="1216" y="323"/>
                  </a:lnTo>
                  <a:lnTo>
                    <a:pt x="1216" y="323"/>
                  </a:lnTo>
                  <a:lnTo>
                    <a:pt x="1223" y="338"/>
                  </a:lnTo>
                  <a:lnTo>
                    <a:pt x="1223" y="340"/>
                  </a:lnTo>
                  <a:lnTo>
                    <a:pt x="1209" y="342"/>
                  </a:lnTo>
                  <a:lnTo>
                    <a:pt x="1190" y="338"/>
                  </a:lnTo>
                  <a:lnTo>
                    <a:pt x="1181" y="362"/>
                  </a:lnTo>
                  <a:lnTo>
                    <a:pt x="1150" y="383"/>
                  </a:lnTo>
                  <a:lnTo>
                    <a:pt x="1143" y="402"/>
                  </a:lnTo>
                  <a:lnTo>
                    <a:pt x="1143" y="402"/>
                  </a:lnTo>
                  <a:lnTo>
                    <a:pt x="1143" y="402"/>
                  </a:lnTo>
                  <a:lnTo>
                    <a:pt x="1143" y="402"/>
                  </a:lnTo>
                  <a:close/>
                </a:path>
              </a:pathLst>
            </a:custGeom>
            <a:solidFill>
              <a:schemeClr val="accent3">
                <a:lumMod val="40000"/>
                <a:lumOff val="60000"/>
              </a:schemeClr>
            </a:solidFill>
            <a:ln w="6350">
              <a:noFill/>
              <a:prstDash val="dash"/>
            </a:ln>
            <a:effectLst>
              <a:reflection blurRad="6350" stA="110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13" name="组合 12"/>
          <p:cNvGrpSpPr/>
          <p:nvPr/>
        </p:nvGrpSpPr>
        <p:grpSpPr>
          <a:xfrm>
            <a:off x="2110750" y="2604318"/>
            <a:ext cx="1311414" cy="1301693"/>
            <a:chOff x="660400" y="3742924"/>
            <a:chExt cx="2209799" cy="2193420"/>
          </a:xfrm>
        </p:grpSpPr>
        <p:sp>
          <p:nvSpPr>
            <p:cNvPr id="14" name="流程图: 接点 13"/>
            <p:cNvSpPr/>
            <p:nvPr/>
          </p:nvSpPr>
          <p:spPr>
            <a:xfrm>
              <a:off x="787400" y="3875315"/>
              <a:ext cx="1968500" cy="1955800"/>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sp>
          <p:nvSpPr>
            <p:cNvPr id="15" name="流程图: 接点 14"/>
            <p:cNvSpPr/>
            <p:nvPr/>
          </p:nvSpPr>
          <p:spPr>
            <a:xfrm>
              <a:off x="660400" y="3742924"/>
              <a:ext cx="2209799" cy="2193420"/>
            </a:xfrm>
            <a:prstGeom prst="flowChartConnector">
              <a:avLst/>
            </a:pr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grpSp>
      <p:grpSp>
        <p:nvGrpSpPr>
          <p:cNvPr id="16" name="组合 15"/>
          <p:cNvGrpSpPr/>
          <p:nvPr/>
        </p:nvGrpSpPr>
        <p:grpSpPr>
          <a:xfrm>
            <a:off x="8765856" y="4058534"/>
            <a:ext cx="1537513" cy="1526116"/>
            <a:chOff x="660400" y="3742924"/>
            <a:chExt cx="2209799" cy="2193420"/>
          </a:xfrm>
        </p:grpSpPr>
        <p:sp>
          <p:nvSpPr>
            <p:cNvPr id="17" name="流程图: 接点 16"/>
            <p:cNvSpPr/>
            <p:nvPr/>
          </p:nvSpPr>
          <p:spPr>
            <a:xfrm>
              <a:off x="787400" y="3875315"/>
              <a:ext cx="1968500" cy="1955800"/>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sp>
          <p:nvSpPr>
            <p:cNvPr id="18" name="流程图: 接点 17"/>
            <p:cNvSpPr/>
            <p:nvPr/>
          </p:nvSpPr>
          <p:spPr>
            <a:xfrm>
              <a:off x="660400" y="3742924"/>
              <a:ext cx="2209799" cy="2193420"/>
            </a:xfrm>
            <a:prstGeom prst="flowChartConnector">
              <a:avLst/>
            </a:pr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grpSp>
      <p:sp>
        <p:nvSpPr>
          <p:cNvPr id="23" name="Line 33"/>
          <p:cNvSpPr>
            <a:spLocks noChangeShapeType="1"/>
          </p:cNvSpPr>
          <p:nvPr/>
        </p:nvSpPr>
        <p:spPr bwMode="auto">
          <a:xfrm flipH="1">
            <a:off x="3401843" y="3269286"/>
            <a:ext cx="2084555" cy="0"/>
          </a:xfrm>
          <a:prstGeom prst="line">
            <a:avLst/>
          </a:prstGeom>
          <a:noFill/>
          <a:ln w="12700">
            <a:solidFill>
              <a:schemeClr val="accent3"/>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2400"/>
          </a:p>
        </p:txBody>
      </p:sp>
      <p:sp>
        <p:nvSpPr>
          <p:cNvPr id="26" name="Line 33"/>
          <p:cNvSpPr>
            <a:spLocks noChangeShapeType="1"/>
          </p:cNvSpPr>
          <p:nvPr/>
        </p:nvSpPr>
        <p:spPr bwMode="auto">
          <a:xfrm flipH="1">
            <a:off x="6614158" y="4836183"/>
            <a:ext cx="2151697" cy="0"/>
          </a:xfrm>
          <a:prstGeom prst="line">
            <a:avLst/>
          </a:prstGeom>
          <a:noFill/>
          <a:ln w="12700">
            <a:solidFill>
              <a:schemeClr val="accent3"/>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tLang="zh-CN" sz="2400"/>
          </a:p>
        </p:txBody>
      </p:sp>
      <p:sp>
        <p:nvSpPr>
          <p:cNvPr id="32" name="文本框 31"/>
          <p:cNvSpPr txBox="1"/>
          <p:nvPr/>
        </p:nvSpPr>
        <p:spPr>
          <a:xfrm>
            <a:off x="2139315" y="2932430"/>
            <a:ext cx="1215390" cy="645160"/>
          </a:xfrm>
          <a:prstGeom prst="rect">
            <a:avLst/>
          </a:prstGeom>
          <a:noFill/>
        </p:spPr>
        <p:txBody>
          <a:bodyPr wrap="square" rtlCol="0">
            <a:spAutoFit/>
          </a:bodyPr>
          <a:lstStyle/>
          <a:p>
            <a:pPr algn="ctr"/>
            <a:r>
              <a:rPr lang="zh-CN" altLang="en-US" spc="-150" dirty="0" smtClean="0">
                <a:solidFill>
                  <a:schemeClr val="bg1"/>
                </a:solidFill>
                <a:latin typeface="+mj-ea"/>
                <a:ea typeface="+mj-ea"/>
              </a:rPr>
              <a:t>什么是</a:t>
            </a:r>
            <a:endParaRPr lang="zh-CN" altLang="en-US" spc="-150" dirty="0" smtClean="0">
              <a:solidFill>
                <a:schemeClr val="bg1"/>
              </a:solidFill>
              <a:latin typeface="+mj-ea"/>
              <a:ea typeface="+mj-ea"/>
            </a:endParaRPr>
          </a:p>
          <a:p>
            <a:pPr algn="ctr"/>
            <a:r>
              <a:rPr lang="zh-CN" altLang="en-US" spc="-150" dirty="0" smtClean="0">
                <a:solidFill>
                  <a:schemeClr val="bg1"/>
                </a:solidFill>
                <a:latin typeface="+mj-ea"/>
                <a:ea typeface="+mj-ea"/>
              </a:rPr>
              <a:t>关键词</a:t>
            </a:r>
            <a:endParaRPr lang="zh-CN" altLang="en-US" spc="-150" dirty="0">
              <a:solidFill>
                <a:schemeClr val="bg1"/>
              </a:solidFill>
              <a:latin typeface="+mj-ea"/>
              <a:ea typeface="+mj-ea"/>
            </a:endParaRPr>
          </a:p>
        </p:txBody>
      </p:sp>
      <p:sp>
        <p:nvSpPr>
          <p:cNvPr id="33" name="文本框 32"/>
          <p:cNvSpPr txBox="1"/>
          <p:nvPr/>
        </p:nvSpPr>
        <p:spPr>
          <a:xfrm>
            <a:off x="8928558" y="4484526"/>
            <a:ext cx="1210841" cy="922020"/>
          </a:xfrm>
          <a:prstGeom prst="rect">
            <a:avLst/>
          </a:prstGeom>
          <a:noFill/>
        </p:spPr>
        <p:txBody>
          <a:bodyPr wrap="square" rtlCol="0">
            <a:spAutoFit/>
          </a:bodyPr>
          <a:lstStyle/>
          <a:p>
            <a:pPr algn="ctr"/>
            <a:r>
              <a:rPr lang="zh-CN" altLang="en-US" spc="-150" dirty="0" smtClean="0">
                <a:solidFill>
                  <a:schemeClr val="bg1"/>
                </a:solidFill>
                <a:latin typeface="+mj-ea"/>
                <a:ea typeface="+mj-ea"/>
                <a:sym typeface="+mn-ea"/>
              </a:rPr>
              <a:t>什么是</a:t>
            </a:r>
            <a:endParaRPr lang="zh-CN" altLang="en-US" spc="-150" dirty="0" smtClean="0">
              <a:solidFill>
                <a:schemeClr val="bg1"/>
              </a:solidFill>
              <a:latin typeface="+mj-ea"/>
              <a:ea typeface="+mj-ea"/>
            </a:endParaRPr>
          </a:p>
          <a:p>
            <a:pPr algn="ctr"/>
            <a:r>
              <a:rPr lang="zh-CN" altLang="en-US" spc="-150" dirty="0" smtClean="0">
                <a:solidFill>
                  <a:schemeClr val="bg1"/>
                </a:solidFill>
                <a:latin typeface="+mj-ea"/>
                <a:ea typeface="+mj-ea"/>
                <a:sym typeface="+mn-ea"/>
              </a:rPr>
              <a:t>关键词</a:t>
            </a:r>
            <a:endParaRPr lang="zh-CN" altLang="en-US" spc="-150" dirty="0">
              <a:solidFill>
                <a:schemeClr val="bg1"/>
              </a:solidFill>
              <a:latin typeface="+mj-ea"/>
              <a:ea typeface="+mj-ea"/>
            </a:endParaRPr>
          </a:p>
          <a:p>
            <a:pPr algn="ctr"/>
            <a:endParaRPr lang="zh-CN" altLang="en-US" spc="-150" dirty="0">
              <a:solidFill>
                <a:schemeClr val="bg1"/>
              </a:solidFill>
              <a:latin typeface="+mj-ea"/>
              <a:ea typeface="+mj-ea"/>
            </a:endParaRPr>
          </a:p>
        </p:txBody>
      </p:sp>
      <p:sp>
        <p:nvSpPr>
          <p:cNvPr id="37" name="文本框 36"/>
          <p:cNvSpPr txBox="1"/>
          <p:nvPr/>
        </p:nvSpPr>
        <p:spPr>
          <a:xfrm>
            <a:off x="881380" y="4070350"/>
            <a:ext cx="4180840" cy="2168525"/>
          </a:xfrm>
          <a:prstGeom prst="rect">
            <a:avLst/>
          </a:prstGeom>
          <a:noFill/>
        </p:spPr>
        <p:txBody>
          <a:bodyPr wrap="square" rtlCol="0">
            <a:spAutoFit/>
          </a:bodyPr>
          <a:lstStyle/>
          <a:p>
            <a:pPr algn="l">
              <a:lnSpc>
                <a:spcPct val="150000"/>
              </a:lnSpc>
            </a:pPr>
            <a:r>
              <a:rPr dirty="0">
                <a:solidFill>
                  <a:schemeClr val="tx1"/>
                </a:solidFill>
                <a:latin typeface="微软雅黑" panose="020B0503020204020204" charset="-122"/>
                <a:ea typeface="微软雅黑" panose="020B0503020204020204" charset="-122"/>
                <a:cs typeface="Arial Unicode MS" panose="020B0604020202020204" pitchFamily="34" charset="-122"/>
              </a:rPr>
              <a:t>广义关键字：led </a:t>
            </a:r>
            <a:r>
              <a:rPr lang="zh-CN" dirty="0">
                <a:solidFill>
                  <a:schemeClr val="tx1"/>
                </a:solidFill>
                <a:latin typeface="微软雅黑" panose="020B0503020204020204" charset="-122"/>
                <a:ea typeface="微软雅黑" panose="020B0503020204020204" charset="-122"/>
                <a:cs typeface="Arial Unicode MS" panose="020B0604020202020204" pitchFamily="34" charset="-122"/>
              </a:rPr>
              <a:t>灯</a:t>
            </a:r>
            <a:endParaRPr dirty="0">
              <a:solidFill>
                <a:schemeClr val="tx1"/>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dirty="0">
                <a:solidFill>
                  <a:schemeClr val="tx1"/>
                </a:solidFill>
                <a:latin typeface="微软雅黑" panose="020B0503020204020204" charset="-122"/>
                <a:ea typeface="微软雅黑" panose="020B0503020204020204" charset="-122"/>
                <a:cs typeface="Arial Unicode MS" panose="020B0604020202020204" pitchFamily="34" charset="-122"/>
              </a:rPr>
              <a:t>核心关键字：led投光灯</a:t>
            </a:r>
            <a:endParaRPr dirty="0">
              <a:solidFill>
                <a:schemeClr val="tx1"/>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dirty="0">
                <a:solidFill>
                  <a:schemeClr val="tx1"/>
                </a:solidFill>
                <a:latin typeface="微软雅黑" panose="020B0503020204020204" charset="-122"/>
                <a:ea typeface="微软雅黑" panose="020B0503020204020204" charset="-122"/>
                <a:cs typeface="Arial Unicode MS" panose="020B0604020202020204" pitchFamily="34" charset="-122"/>
              </a:rPr>
              <a:t>长尾关键词：led投光灯户外150w</a:t>
            </a:r>
            <a:endParaRPr dirty="0">
              <a:solidFill>
                <a:schemeClr val="tx1"/>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dirty="0">
                <a:solidFill>
                  <a:schemeClr val="tx1"/>
                </a:solidFill>
                <a:latin typeface="微软雅黑" panose="020B0503020204020204" charset="-122"/>
                <a:ea typeface="微软雅黑" panose="020B0503020204020204" charset="-122"/>
                <a:cs typeface="Arial Unicode MS" panose="020B0604020202020204" pitchFamily="34" charset="-122"/>
              </a:rPr>
              <a:t>精确关键字：户外led投光灯</a:t>
            </a:r>
            <a:endParaRPr dirty="0">
              <a:solidFill>
                <a:schemeClr val="tx1"/>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dirty="0">
                <a:solidFill>
                  <a:schemeClr val="tx1"/>
                </a:solidFill>
                <a:latin typeface="微软雅黑" panose="020B0503020204020204" charset="-122"/>
                <a:ea typeface="微软雅黑" panose="020B0503020204020204" charset="-122"/>
                <a:cs typeface="Arial Unicode MS" panose="020B0604020202020204" pitchFamily="34" charset="-122"/>
              </a:rPr>
              <a:t>类别关键字：泛光灯和安全灯</a:t>
            </a:r>
            <a:endParaRPr dirty="0">
              <a:solidFill>
                <a:schemeClr val="tx1"/>
              </a:solidFill>
              <a:latin typeface="微软雅黑" panose="020B0503020204020204" charset="-122"/>
              <a:ea typeface="微软雅黑" panose="020B0503020204020204" charset="-122"/>
              <a:cs typeface="Arial Unicode MS" panose="020B0604020202020204" pitchFamily="34" charset="-122"/>
            </a:endParaRPr>
          </a:p>
        </p:txBody>
      </p:sp>
      <p:sp>
        <p:nvSpPr>
          <p:cNvPr id="38" name="文本框 37"/>
          <p:cNvSpPr txBox="1"/>
          <p:nvPr/>
        </p:nvSpPr>
        <p:spPr>
          <a:xfrm>
            <a:off x="7676515" y="1321435"/>
            <a:ext cx="4030345" cy="2584450"/>
          </a:xfrm>
          <a:prstGeom prst="rect">
            <a:avLst/>
          </a:prstGeom>
          <a:noFill/>
        </p:spPr>
        <p:txBody>
          <a:bodyPr wrap="square" rtlCol="0">
            <a:spAutoFit/>
          </a:bodyPr>
          <a:lstStyle/>
          <a:p>
            <a:pPr algn="l">
              <a:lnSpc>
                <a:spcPct val="150000"/>
              </a:lnSpc>
            </a:pPr>
            <a:r>
              <a:rPr lang="zh-CN" altLang="en-US" dirty="0">
                <a:solidFill>
                  <a:schemeClr val="tx1"/>
                </a:solidFill>
                <a:latin typeface="微软雅黑" panose="020B0503020204020204" charset="-122"/>
                <a:ea typeface="微软雅黑" panose="020B0503020204020204" charset="-122"/>
                <a:sym typeface="+mn-ea"/>
              </a:rPr>
              <a:t>首先，search term 就是L</a:t>
            </a:r>
            <a:r>
              <a:rPr lang="en-US" altLang="zh-CN" dirty="0" err="1">
                <a:solidFill>
                  <a:schemeClr val="tx1"/>
                </a:solidFill>
                <a:latin typeface="微软雅黑" panose="020B0503020204020204" charset="-122"/>
                <a:ea typeface="微软雅黑" panose="020B0503020204020204" charset="-122"/>
                <a:sym typeface="+mn-ea"/>
              </a:rPr>
              <a:t>isting</a:t>
            </a:r>
            <a:r>
              <a:rPr lang="zh-CN" altLang="en-US" dirty="0">
                <a:solidFill>
                  <a:schemeClr val="tx1"/>
                </a:solidFill>
                <a:latin typeface="微软雅黑" panose="020B0503020204020204" charset="-122"/>
                <a:ea typeface="微软雅黑" panose="020B0503020204020204" charset="-122"/>
                <a:sym typeface="+mn-ea"/>
              </a:rPr>
              <a:t>的</a:t>
            </a:r>
            <a:r>
              <a:rPr lang="zh-CN" altLang="en-US" dirty="0">
                <a:solidFill>
                  <a:srgbClr val="FF0000"/>
                </a:solidFill>
                <a:latin typeface="微软雅黑" panose="020B0503020204020204" charset="-122"/>
                <a:ea typeface="微软雅黑" panose="020B0503020204020204" charset="-122"/>
                <a:sym typeface="+mn-ea"/>
              </a:rPr>
              <a:t>搜索补充</a:t>
            </a:r>
            <a:r>
              <a:rPr lang="zh-CN" altLang="en-US" dirty="0">
                <a:solidFill>
                  <a:schemeClr val="tx1"/>
                </a:solidFill>
                <a:latin typeface="微软雅黑" panose="020B0503020204020204" charset="-122"/>
                <a:ea typeface="微软雅黑" panose="020B0503020204020204" charset="-122"/>
                <a:sym typeface="+mn-ea"/>
              </a:rPr>
              <a:t>，也是一个搜索引擎的关键字抓取的地方，当然是关键字越多越好，至于关键字长短倒不是很重要，但是要注意重复的关键字出现，那样回浪费</a:t>
            </a:r>
            <a:r>
              <a:rPr lang="en-US" altLang="zh-CN" dirty="0">
                <a:solidFill>
                  <a:schemeClr val="tx1"/>
                </a:solidFill>
                <a:latin typeface="微软雅黑" panose="020B0503020204020204" charset="-122"/>
                <a:ea typeface="微软雅黑" panose="020B0503020204020204" charset="-122"/>
                <a:sym typeface="+mn-ea"/>
              </a:rPr>
              <a:t>search term</a:t>
            </a:r>
            <a:r>
              <a:rPr lang="zh-CN" altLang="en-US" dirty="0">
                <a:solidFill>
                  <a:schemeClr val="tx1"/>
                </a:solidFill>
                <a:latin typeface="微软雅黑" panose="020B0503020204020204" charset="-122"/>
                <a:ea typeface="微软雅黑" panose="020B0503020204020204" charset="-122"/>
                <a:sym typeface="+mn-ea"/>
              </a:rPr>
              <a:t>里的字数。</a:t>
            </a:r>
            <a:endParaRPr lang="zh-CN" altLang="en-US" dirty="0">
              <a:solidFill>
                <a:schemeClr val="tx1"/>
              </a:solidFill>
              <a:latin typeface="微软雅黑" panose="020B0503020204020204" charset="-122"/>
              <a:ea typeface="微软雅黑" panose="020B0503020204020204" charset="-122"/>
              <a:cs typeface="Arial Unicode MS" panose="020B0604020202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ppt_x"/>
                                          </p:val>
                                        </p:tav>
                                        <p:tav tm="100000">
                                          <p:val>
                                            <p:strVal val="#ppt_x"/>
                                          </p:val>
                                        </p:tav>
                                      </p:tavLst>
                                    </p:anim>
                                    <p:anim calcmode="lin" valueType="num">
                                      <p:cBhvr additive="base">
                                        <p:cTn id="8" dur="125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1500"/>
                            </p:stCondLst>
                            <p:childTnLst>
                              <p:par>
                                <p:cTn id="10" presetID="22" presetClass="entr" presetSubtype="8"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ipe(right)">
                                      <p:cBhvr>
                                        <p:cTn id="15" dur="500"/>
                                        <p:tgtEl>
                                          <p:spTgt spid="23"/>
                                        </p:tgtEl>
                                      </p:cBhvr>
                                    </p:animEffect>
                                  </p:childTnLst>
                                </p:cTn>
                              </p:par>
                              <p:par>
                                <p:cTn id="16" presetID="6" presetClass="entr" presetSubtype="16" fill="hold" nodeType="withEffect">
                                  <p:stCondLst>
                                    <p:cond delay="500"/>
                                  </p:stCondLst>
                                  <p:childTnLst>
                                    <p:set>
                                      <p:cBhvr>
                                        <p:cTn id="17" dur="1" fill="hold">
                                          <p:stCondLst>
                                            <p:cond delay="0"/>
                                          </p:stCondLst>
                                        </p:cTn>
                                        <p:tgtEl>
                                          <p:spTgt spid="16"/>
                                        </p:tgtEl>
                                        <p:attrNameLst>
                                          <p:attrName>style.visibility</p:attrName>
                                        </p:attrNameLst>
                                      </p:cBhvr>
                                      <p:to>
                                        <p:strVal val="visible"/>
                                      </p:to>
                                    </p:set>
                                    <p:animEffect transition="in" filter="circle(in)">
                                      <p:cBhvr>
                                        <p:cTn id="18" dur="1500"/>
                                        <p:tgtEl>
                                          <p:spTgt spid="16"/>
                                        </p:tgtEl>
                                      </p:cBhvr>
                                    </p:animEffect>
                                  </p:childTnLst>
                                </p:cTn>
                              </p:par>
                              <p:par>
                                <p:cTn id="19" presetID="6" presetClass="entr" presetSubtype="16" fill="hold" nodeType="withEffect">
                                  <p:stCondLst>
                                    <p:cond delay="500"/>
                                  </p:stCondLst>
                                  <p:childTnLst>
                                    <p:set>
                                      <p:cBhvr>
                                        <p:cTn id="20" dur="1" fill="hold">
                                          <p:stCondLst>
                                            <p:cond delay="0"/>
                                          </p:stCondLst>
                                        </p:cTn>
                                        <p:tgtEl>
                                          <p:spTgt spid="13"/>
                                        </p:tgtEl>
                                        <p:attrNameLst>
                                          <p:attrName>style.visibility</p:attrName>
                                        </p:attrNameLst>
                                      </p:cBhvr>
                                      <p:to>
                                        <p:strVal val="visible"/>
                                      </p:to>
                                    </p:set>
                                    <p:animEffect transition="in" filter="circle(in)">
                                      <p:cBhvr>
                                        <p:cTn id="21" dur="1500"/>
                                        <p:tgtEl>
                                          <p:spTgt spid="13"/>
                                        </p:tgtEl>
                                      </p:cBhvr>
                                    </p:animEffect>
                                  </p:childTnLst>
                                </p:cTn>
                              </p:par>
                              <p:par>
                                <p:cTn id="22" presetID="37" presetClass="entr" presetSubtype="0" fill="hold" grpId="0" nodeType="withEffect">
                                  <p:stCondLst>
                                    <p:cond delay="75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1500"/>
                                        <p:tgtEl>
                                          <p:spTgt spid="32"/>
                                        </p:tgtEl>
                                      </p:cBhvr>
                                    </p:animEffect>
                                    <p:anim calcmode="lin" valueType="num">
                                      <p:cBhvr>
                                        <p:cTn id="25" dur="1500" fill="hold"/>
                                        <p:tgtEl>
                                          <p:spTgt spid="32"/>
                                        </p:tgtEl>
                                        <p:attrNameLst>
                                          <p:attrName>ppt_x</p:attrName>
                                        </p:attrNameLst>
                                      </p:cBhvr>
                                      <p:tavLst>
                                        <p:tav tm="0">
                                          <p:val>
                                            <p:strVal val="#ppt_x"/>
                                          </p:val>
                                        </p:tav>
                                        <p:tav tm="100000">
                                          <p:val>
                                            <p:strVal val="#ppt_x"/>
                                          </p:val>
                                        </p:tav>
                                      </p:tavLst>
                                    </p:anim>
                                    <p:anim calcmode="lin" valueType="num">
                                      <p:cBhvr>
                                        <p:cTn id="26" dur="1350" decel="100000" fill="hold"/>
                                        <p:tgtEl>
                                          <p:spTgt spid="32"/>
                                        </p:tgtEl>
                                        <p:attrNameLst>
                                          <p:attrName>ppt_y</p:attrName>
                                        </p:attrNameLst>
                                      </p:cBhvr>
                                      <p:tavLst>
                                        <p:tav tm="0">
                                          <p:val>
                                            <p:strVal val="#ppt_y+1"/>
                                          </p:val>
                                        </p:tav>
                                        <p:tav tm="100000">
                                          <p:val>
                                            <p:strVal val="#ppt_y-.03"/>
                                          </p:val>
                                        </p:tav>
                                      </p:tavLst>
                                    </p:anim>
                                    <p:anim calcmode="lin" valueType="num">
                                      <p:cBhvr>
                                        <p:cTn id="27" dur="150" accel="100000" fill="hold">
                                          <p:stCondLst>
                                            <p:cond delay="1350"/>
                                          </p:stCondLst>
                                        </p:cTn>
                                        <p:tgtEl>
                                          <p:spTgt spid="32"/>
                                        </p:tgtEl>
                                        <p:attrNameLst>
                                          <p:attrName>ppt_y</p:attrName>
                                        </p:attrNameLst>
                                      </p:cBhvr>
                                      <p:tavLst>
                                        <p:tav tm="0">
                                          <p:val>
                                            <p:strVal val="#ppt_y-.03"/>
                                          </p:val>
                                        </p:tav>
                                        <p:tav tm="100000">
                                          <p:val>
                                            <p:strVal val="#ppt_y"/>
                                          </p:val>
                                        </p:tav>
                                      </p:tavLst>
                                    </p:anim>
                                  </p:childTnLst>
                                </p:cTn>
                              </p:par>
                              <p:par>
                                <p:cTn id="28" presetID="37" presetClass="entr" presetSubtype="0" fill="hold" grpId="0" nodeType="withEffect">
                                  <p:stCondLst>
                                    <p:cond delay="750"/>
                                  </p:stCondLst>
                                  <p:childTnLst>
                                    <p:set>
                                      <p:cBhvr>
                                        <p:cTn id="29" dur="1" fill="hold">
                                          <p:stCondLst>
                                            <p:cond delay="0"/>
                                          </p:stCondLst>
                                        </p:cTn>
                                        <p:tgtEl>
                                          <p:spTgt spid="33"/>
                                        </p:tgtEl>
                                        <p:attrNameLst>
                                          <p:attrName>style.visibility</p:attrName>
                                        </p:attrNameLst>
                                      </p:cBhvr>
                                      <p:to>
                                        <p:strVal val="visible"/>
                                      </p:to>
                                    </p:set>
                                    <p:animEffect transition="in" filter="fade">
                                      <p:cBhvr>
                                        <p:cTn id="30" dur="1500"/>
                                        <p:tgtEl>
                                          <p:spTgt spid="33"/>
                                        </p:tgtEl>
                                      </p:cBhvr>
                                    </p:animEffect>
                                    <p:anim calcmode="lin" valueType="num">
                                      <p:cBhvr>
                                        <p:cTn id="31" dur="1500" fill="hold"/>
                                        <p:tgtEl>
                                          <p:spTgt spid="33"/>
                                        </p:tgtEl>
                                        <p:attrNameLst>
                                          <p:attrName>ppt_x</p:attrName>
                                        </p:attrNameLst>
                                      </p:cBhvr>
                                      <p:tavLst>
                                        <p:tav tm="0">
                                          <p:val>
                                            <p:strVal val="#ppt_x"/>
                                          </p:val>
                                        </p:tav>
                                        <p:tav tm="100000">
                                          <p:val>
                                            <p:strVal val="#ppt_x"/>
                                          </p:val>
                                        </p:tav>
                                      </p:tavLst>
                                    </p:anim>
                                    <p:anim calcmode="lin" valueType="num">
                                      <p:cBhvr>
                                        <p:cTn id="32" dur="1350" decel="100000" fill="hold"/>
                                        <p:tgtEl>
                                          <p:spTgt spid="33"/>
                                        </p:tgtEl>
                                        <p:attrNameLst>
                                          <p:attrName>ppt_y</p:attrName>
                                        </p:attrNameLst>
                                      </p:cBhvr>
                                      <p:tavLst>
                                        <p:tav tm="0">
                                          <p:val>
                                            <p:strVal val="#ppt_y+1"/>
                                          </p:val>
                                        </p:tav>
                                        <p:tav tm="100000">
                                          <p:val>
                                            <p:strVal val="#ppt_y-.03"/>
                                          </p:val>
                                        </p:tav>
                                      </p:tavLst>
                                    </p:anim>
                                    <p:anim calcmode="lin" valueType="num">
                                      <p:cBhvr>
                                        <p:cTn id="33" dur="150" accel="100000" fill="hold">
                                          <p:stCondLst>
                                            <p:cond delay="1350"/>
                                          </p:stCondLst>
                                        </p:cTn>
                                        <p:tgtEl>
                                          <p:spTgt spid="33"/>
                                        </p:tgtEl>
                                        <p:attrNameLst>
                                          <p:attrName>ppt_y</p:attrName>
                                        </p:attrNameLst>
                                      </p:cBhvr>
                                      <p:tavLst>
                                        <p:tav tm="0">
                                          <p:val>
                                            <p:strVal val="#ppt_y-.03"/>
                                          </p:val>
                                        </p:tav>
                                        <p:tav tm="100000">
                                          <p:val>
                                            <p:strVal val="#ppt_y"/>
                                          </p:val>
                                        </p:tav>
                                      </p:tavLst>
                                    </p:anim>
                                  </p:childTnLst>
                                </p:cTn>
                              </p:par>
                              <p:par>
                                <p:cTn id="34" presetID="3" presetClass="entr" presetSubtype="5" fill="hold" grpId="0" nodeType="withEffect">
                                  <p:stCondLst>
                                    <p:cond delay="1500"/>
                                  </p:stCondLst>
                                  <p:iterate type="wd">
                                    <p:tmPct val="10000"/>
                                  </p:iterate>
                                  <p:childTnLst>
                                    <p:set>
                                      <p:cBhvr>
                                        <p:cTn id="35" dur="1" fill="hold">
                                          <p:stCondLst>
                                            <p:cond delay="0"/>
                                          </p:stCondLst>
                                        </p:cTn>
                                        <p:tgtEl>
                                          <p:spTgt spid="37"/>
                                        </p:tgtEl>
                                        <p:attrNameLst>
                                          <p:attrName>style.visibility</p:attrName>
                                        </p:attrNameLst>
                                      </p:cBhvr>
                                      <p:to>
                                        <p:strVal val="visible"/>
                                      </p:to>
                                    </p:set>
                                    <p:animEffect transition="in" filter="blinds(vertical)">
                                      <p:cBhvr>
                                        <p:cTn id="36" dur="500"/>
                                        <p:tgtEl>
                                          <p:spTgt spid="37"/>
                                        </p:tgtEl>
                                      </p:cBhvr>
                                    </p:animEffect>
                                  </p:childTnLst>
                                </p:cTn>
                              </p:par>
                              <p:par>
                                <p:cTn id="37" presetID="3" presetClass="entr" presetSubtype="5" fill="hold" grpId="0" nodeType="withEffect">
                                  <p:stCondLst>
                                    <p:cond delay="1500"/>
                                  </p:stCondLst>
                                  <p:iterate type="wd">
                                    <p:tmPct val="10000"/>
                                  </p:iterate>
                                  <p:childTnLst>
                                    <p:set>
                                      <p:cBhvr>
                                        <p:cTn id="38" dur="1" fill="hold">
                                          <p:stCondLst>
                                            <p:cond delay="0"/>
                                          </p:stCondLst>
                                        </p:cTn>
                                        <p:tgtEl>
                                          <p:spTgt spid="38"/>
                                        </p:tgtEl>
                                        <p:attrNameLst>
                                          <p:attrName>style.visibility</p:attrName>
                                        </p:attrNameLst>
                                      </p:cBhvr>
                                      <p:to>
                                        <p:strVal val="visible"/>
                                      </p:to>
                                    </p:set>
                                    <p:animEffect transition="in" filter="blinds(vertical)">
                                      <p:cBhvr>
                                        <p:cTn id="3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6" grpId="0" bldLvl="0" animBg="1"/>
      <p:bldP spid="32" grpId="0"/>
      <p:bldP spid="33" grpId="0"/>
      <p:bldP spid="37" grpId="0"/>
      <p:bldP spid="3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9385652" y="2760248"/>
            <a:ext cx="9158945" cy="9486900"/>
            <a:chOff x="-6521219" y="2605506"/>
            <a:chExt cx="9158945" cy="9486900"/>
          </a:xfrm>
        </p:grpSpPr>
        <p:sp>
          <p:nvSpPr>
            <p:cNvPr id="21" name="椭圆 20"/>
            <p:cNvSpPr/>
            <p:nvPr/>
          </p:nvSpPr>
          <p:spPr>
            <a:xfrm>
              <a:off x="-5818271" y="3314109"/>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521219" y="3786606"/>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rot="7200000">
              <a:off x="-5668074" y="2605506"/>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5565880" y="-5835224"/>
            <a:ext cx="8986915" cy="8915829"/>
            <a:chOff x="9689281" y="-5440800"/>
            <a:chExt cx="8986915" cy="8915829"/>
          </a:xfrm>
        </p:grpSpPr>
        <p:sp>
          <p:nvSpPr>
            <p:cNvPr id="10" name="椭圆 9"/>
            <p:cNvSpPr/>
            <p:nvPr/>
          </p:nvSpPr>
          <p:spPr>
            <a:xfrm rot="12209326">
              <a:off x="9689281" y="-544080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rot="20560962">
              <a:off x="10370396" y="-544080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rot="7200000">
              <a:off x="9705340" y="-4830771"/>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椭圆 13"/>
          <p:cNvSpPr>
            <a:spLocks noChangeAspect="1"/>
          </p:cNvSpPr>
          <p:nvPr/>
        </p:nvSpPr>
        <p:spPr>
          <a:xfrm>
            <a:off x="5952639" y="2928205"/>
            <a:ext cx="288000" cy="286039"/>
          </a:xfrm>
          <a:prstGeom prst="ellipse">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charset="-122"/>
              <a:ea typeface="微软雅黑" panose="020B0503020204020204" charset="-122"/>
            </a:endParaRPr>
          </a:p>
        </p:txBody>
      </p:sp>
      <p:sp>
        <p:nvSpPr>
          <p:cNvPr id="16" name="椭圆 15"/>
          <p:cNvSpPr>
            <a:spLocks noChangeAspect="1"/>
          </p:cNvSpPr>
          <p:nvPr/>
        </p:nvSpPr>
        <p:spPr>
          <a:xfrm>
            <a:off x="10479692" y="4982576"/>
            <a:ext cx="267970" cy="26797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900196" y="5649493"/>
            <a:ext cx="339751" cy="33975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a:spLocks noChangeAspect="1"/>
          </p:cNvSpPr>
          <p:nvPr/>
        </p:nvSpPr>
        <p:spPr>
          <a:xfrm flipV="1">
            <a:off x="1604024" y="1530137"/>
            <a:ext cx="252000" cy="252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9529806" y="2044315"/>
            <a:ext cx="225024" cy="22502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C:/Users/admin/AppData/Local/Temp/kaimatting_20191117144220/output_20191117144244..pngoutput_20191117144244."/>
          <p:cNvPicPr>
            <a:picLocks noChangeAspect="1"/>
          </p:cNvPicPr>
          <p:nvPr/>
        </p:nvPicPr>
        <p:blipFill>
          <a:blip r:embed="rId1"/>
          <a:stretch>
            <a:fillRect/>
          </a:stretch>
        </p:blipFill>
        <p:spPr>
          <a:xfrm>
            <a:off x="0" y="7303"/>
            <a:ext cx="2026920" cy="627380"/>
          </a:xfrm>
          <a:prstGeom prst="rect">
            <a:avLst/>
          </a:prstGeom>
        </p:spPr>
      </p:pic>
      <p:sp>
        <p:nvSpPr>
          <p:cNvPr id="2" name="文本框 1"/>
          <p:cNvSpPr txBox="1"/>
          <p:nvPr/>
        </p:nvSpPr>
        <p:spPr>
          <a:xfrm>
            <a:off x="2666365" y="635000"/>
            <a:ext cx="9486900" cy="5262245"/>
          </a:xfrm>
          <a:prstGeom prst="rect">
            <a:avLst/>
          </a:prstGeom>
          <a:noFill/>
        </p:spPr>
        <p:txBody>
          <a:bodyPr wrap="square" rtlCol="0">
            <a:spAutoFit/>
          </a:bodyPr>
          <a:p>
            <a:pPr algn="l" fontAlgn="auto">
              <a:lnSpc>
                <a:spcPct val="100000"/>
              </a:lnSpc>
              <a:buNone/>
            </a:pPr>
            <a:endParaRPr lang="en-US" altLang="zh-CN" sz="1600" dirty="0">
              <a:solidFill>
                <a:srgbClr val="0070C0"/>
              </a:solidFill>
              <a:latin typeface="微软雅黑" panose="020B0503020204020204" charset="-122"/>
              <a:ea typeface="微软雅黑" panose="020B0503020204020204" charset="-122"/>
              <a:sym typeface="+mn-ea"/>
            </a:endParaRPr>
          </a:p>
          <a:p>
            <a:pPr algn="l" fontAlgn="auto">
              <a:lnSpc>
                <a:spcPct val="100000"/>
              </a:lnSpc>
              <a:buNone/>
            </a:pPr>
            <a:r>
              <a:rPr lang="zh-CN" altLang="en-US" sz="4000" b="1" dirty="0">
                <a:solidFill>
                  <a:srgbClr val="FB6003"/>
                </a:solidFill>
                <a:latin typeface="微软雅黑" panose="020B0503020204020204" charset="-122"/>
                <a:ea typeface="微软雅黑" panose="020B0503020204020204" charset="-122"/>
                <a:cs typeface="微软雅黑" panose="020B0503020204020204" charset="-122"/>
                <a:sym typeface="+mn-ea"/>
              </a:rPr>
              <a:t>注意（</a:t>
            </a:r>
            <a:r>
              <a:rPr lang="en-US" altLang="zh-CN" sz="4000" b="1" dirty="0">
                <a:solidFill>
                  <a:srgbClr val="FB6003"/>
                </a:solidFill>
                <a:latin typeface="微软雅黑" panose="020B0503020204020204" charset="-122"/>
                <a:ea typeface="微软雅黑" panose="020B0503020204020204" charset="-122"/>
                <a:cs typeface="微软雅黑" panose="020B0503020204020204" charset="-122"/>
                <a:sym typeface="+mn-ea"/>
              </a:rPr>
              <a:t>Note</a:t>
            </a:r>
            <a:r>
              <a:rPr lang="zh-CN" altLang="en-US" sz="4000" b="1" dirty="0">
                <a:solidFill>
                  <a:srgbClr val="FB6003"/>
                </a:solidFill>
                <a:latin typeface="微软雅黑" panose="020B0503020204020204" charset="-122"/>
                <a:ea typeface="微软雅黑" panose="020B0503020204020204" charset="-122"/>
                <a:cs typeface="微软雅黑" panose="020B0503020204020204" charset="-122"/>
                <a:sym typeface="+mn-ea"/>
              </a:rPr>
              <a:t>）</a:t>
            </a:r>
            <a:endParaRPr lang="en-US" altLang="zh-CN" sz="4000" b="1" dirty="0">
              <a:solidFill>
                <a:schemeClr val="tx1"/>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100000"/>
              </a:lnSpc>
              <a:buNone/>
            </a:pPr>
            <a:endParaRPr lang="zh-CN" altLang="en-US" sz="2000" dirty="0">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ltLang="en-US" sz="2000" dirty="0">
                <a:solidFill>
                  <a:schemeClr val="tx1"/>
                </a:solidFill>
                <a:latin typeface="微软雅黑" panose="020B0503020204020204" charset="-122"/>
                <a:ea typeface="微软雅黑" panose="020B0503020204020204" charset="-122"/>
                <a:cs typeface="微软雅黑" panose="020B0503020204020204" charset="-122"/>
                <a:sym typeface="+mn-ea"/>
              </a:rPr>
              <a:t>1.Search term 不能超过250个字符；</a:t>
            </a:r>
            <a:endParaRPr lang="en-US" altLang="zh-CN" sz="2000" dirty="0">
              <a:solidFill>
                <a:schemeClr val="tx1"/>
              </a:solidFill>
              <a:latin typeface="微软雅黑" panose="020B0503020204020204" charset="-122"/>
              <a:ea typeface="微软雅黑" panose="020B0503020204020204" charset="-122"/>
              <a:cs typeface="微软雅黑" panose="020B0503020204020204" charset="-122"/>
              <a:sym typeface="+mn-ea"/>
            </a:endParaRPr>
          </a:p>
          <a:p>
            <a:endParaRPr lang="en-US" altLang="zh-CN" sz="2000" dirty="0">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ltLang="en-US" sz="2000" dirty="0">
                <a:solidFill>
                  <a:schemeClr val="tx1"/>
                </a:solidFill>
                <a:latin typeface="微软雅黑" panose="020B0503020204020204" charset="-122"/>
                <a:ea typeface="微软雅黑" panose="020B0503020204020204" charset="-122"/>
                <a:cs typeface="微软雅黑" panose="020B0503020204020204" charset="-122"/>
                <a:sym typeface="+mn-ea"/>
              </a:rPr>
              <a:t>2.关键词排列上，建议从产品相关性最高、最精准的顺序从上往下排；</a:t>
            </a:r>
            <a:endParaRPr lang="en-US" altLang="zh-CN" sz="2000" dirty="0">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ltLang="en-US" sz="2000" dirty="0">
                <a:solidFill>
                  <a:schemeClr val="tx1"/>
                </a:solidFill>
                <a:latin typeface="微软雅黑" panose="020B0503020204020204" charset="-122"/>
                <a:ea typeface="微软雅黑" panose="020B0503020204020204" charset="-122"/>
                <a:cs typeface="微软雅黑" panose="020B0503020204020204" charset="-122"/>
                <a:sym typeface="+mn-ea"/>
              </a:rPr>
              <a:t>3.关键词最好是用短语或词，尽量不要使用长句，越长的关键词流量越少，会降低产品曝光；</a:t>
            </a:r>
            <a:endParaRPr lang="en-US" altLang="zh-CN" dirty="0">
              <a:solidFill>
                <a:schemeClr val="tx1"/>
              </a:solidFill>
              <a:latin typeface="微软雅黑" panose="020B0503020204020204" charset="-122"/>
              <a:ea typeface="微软雅黑" panose="020B0503020204020204" charset="-122"/>
              <a:cs typeface="微软雅黑" panose="020B0503020204020204" charset="-122"/>
              <a:sym typeface="+mn-ea"/>
            </a:endParaRPr>
          </a:p>
          <a:p>
            <a:endParaRPr lang="en-US" altLang="zh-CN" sz="2000" dirty="0">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ltLang="en-US" sz="2000" dirty="0">
                <a:solidFill>
                  <a:schemeClr val="tx1"/>
                </a:solidFill>
                <a:latin typeface="微软雅黑" panose="020B0503020204020204" charset="-122"/>
                <a:ea typeface="微软雅黑" panose="020B0503020204020204" charset="-122"/>
                <a:cs typeface="微软雅黑" panose="020B0503020204020204" charset="-122"/>
                <a:sym typeface="+mn-ea"/>
              </a:rPr>
              <a:t>4.使用简洁的关键词，但不是少见且买家可能不知道的缩写；</a:t>
            </a:r>
            <a:endParaRPr lang="en-US" altLang="zh-CN" sz="2000" dirty="0">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ltLang="en-US" sz="2000" dirty="0">
                <a:solidFill>
                  <a:schemeClr val="tx1"/>
                </a:solidFill>
                <a:latin typeface="微软雅黑" panose="020B0503020204020204" charset="-122"/>
                <a:ea typeface="微软雅黑" panose="020B0503020204020204" charset="-122"/>
                <a:cs typeface="微软雅黑" panose="020B0503020204020204" charset="-122"/>
                <a:sym typeface="+mn-ea"/>
              </a:rPr>
              <a:t>5.不同站点可能由于搜索习惯的不同，关键词有所区别；</a:t>
            </a:r>
            <a:endParaRPr lang="en-US" altLang="zh-CN" sz="2000" dirty="0">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ltLang="en-US" sz="2000" dirty="0">
                <a:solidFill>
                  <a:schemeClr val="tx1"/>
                </a:solidFill>
                <a:latin typeface="微软雅黑" panose="020B0503020204020204" charset="-122"/>
                <a:ea typeface="微软雅黑" panose="020B0503020204020204" charset="-122"/>
                <a:cs typeface="微软雅黑" panose="020B0503020204020204" charset="-122"/>
                <a:sym typeface="+mn-ea"/>
              </a:rPr>
              <a:t>6.关键词不适用逗号隔开，使用空格就好；</a:t>
            </a:r>
            <a:endParaRPr lang="en-US" altLang="zh-CN" dirty="0">
              <a:solidFill>
                <a:schemeClr val="tx1"/>
              </a:solidFill>
              <a:latin typeface="微软雅黑" panose="020B0503020204020204" charset="-122"/>
              <a:ea typeface="微软雅黑" panose="020B0503020204020204" charset="-122"/>
              <a:cs typeface="微软雅黑" panose="020B0503020204020204" charset="-122"/>
              <a:sym typeface="+mn-ea"/>
            </a:endParaRPr>
          </a:p>
          <a:p>
            <a:endParaRPr lang="en-US" altLang="zh-CN" sz="2000" dirty="0">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ltLang="en-US" sz="2000" dirty="0">
                <a:solidFill>
                  <a:schemeClr val="tx1"/>
                </a:solidFill>
                <a:latin typeface="微软雅黑" panose="020B0503020204020204" charset="-122"/>
                <a:ea typeface="微软雅黑" panose="020B0503020204020204" charset="-122"/>
                <a:cs typeface="微软雅黑" panose="020B0503020204020204" charset="-122"/>
                <a:sym typeface="+mn-ea"/>
              </a:rPr>
              <a:t>7.不使用竞争对手的品牌名以骗取曝光。</a:t>
            </a:r>
            <a:endParaRPr lang="zh-CN" altLang="en-US" dirty="0">
              <a:latin typeface="微软雅黑" panose="020B0503020204020204" charset="-122"/>
              <a:ea typeface="微软雅黑" panose="020B0503020204020204" charset="-122"/>
              <a:cs typeface="微软雅黑" panose="020B0503020204020204" charset="-122"/>
            </a:endParaRPr>
          </a:p>
          <a:p>
            <a:endParaRPr lang="en-US" altLang="zh-CN" sz="2000" dirty="0">
              <a:solidFill>
                <a:srgbClr val="0070C0"/>
              </a:solidFill>
              <a:latin typeface="微软雅黑" panose="020B0503020204020204" charset="-122"/>
              <a:ea typeface="微软雅黑" panose="020B0503020204020204" charset="-122"/>
              <a:cs typeface="微软雅黑" panose="020B0503020204020204" charset="-122"/>
            </a:endParaRPr>
          </a:p>
          <a:p>
            <a:endParaRPr lang="en-US" altLang="zh-CN" sz="2000" dirty="0">
              <a:solidFill>
                <a:srgbClr val="0070C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par>
                                <p:cTn id="11" presetID="8" presetClass="emph" presetSubtype="0" fill="hold" nodeType="withEffect">
                                  <p:stCondLst>
                                    <p:cond delay="0"/>
                                  </p:stCondLst>
                                  <p:childTnLst>
                                    <p:animRot by="-21600000">
                                      <p:cBhvr>
                                        <p:cTn id="12" dur="1750" fill="hold"/>
                                        <p:tgtEl>
                                          <p:spTgt spid="5"/>
                                        </p:tgtEl>
                                        <p:attrNameLst>
                                          <p:attrName>r</p:attrName>
                                        </p:attrNameLst>
                                      </p:cBhvr>
                                    </p:animRot>
                                  </p:childTnLst>
                                </p:cTn>
                              </p:par>
                              <p:par>
                                <p:cTn id="13" presetID="3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1000" fill="hold"/>
                                        <p:tgtEl>
                                          <p:spTgt spid="4"/>
                                        </p:tgtEl>
                                        <p:attrNameLst>
                                          <p:attrName>ppt_w</p:attrName>
                                        </p:attrNameLst>
                                      </p:cBhvr>
                                      <p:tavLst>
                                        <p:tav tm="0">
                                          <p:val>
                                            <p:fltVal val="0"/>
                                          </p:val>
                                        </p:tav>
                                        <p:tav tm="100000">
                                          <p:val>
                                            <p:strVal val="#ppt_w"/>
                                          </p:val>
                                        </p:tav>
                                      </p:tavLst>
                                    </p:anim>
                                    <p:anim calcmode="lin" valueType="num">
                                      <p:cBhvr>
                                        <p:cTn id="16" dur="1000" fill="hold"/>
                                        <p:tgtEl>
                                          <p:spTgt spid="4"/>
                                        </p:tgtEl>
                                        <p:attrNameLst>
                                          <p:attrName>ppt_h</p:attrName>
                                        </p:attrNameLst>
                                      </p:cBhvr>
                                      <p:tavLst>
                                        <p:tav tm="0">
                                          <p:val>
                                            <p:fltVal val="0"/>
                                          </p:val>
                                        </p:tav>
                                        <p:tav tm="100000">
                                          <p:val>
                                            <p:strVal val="#ppt_h"/>
                                          </p:val>
                                        </p:tav>
                                      </p:tavLst>
                                    </p:anim>
                                    <p:anim calcmode="lin" valueType="num">
                                      <p:cBhvr>
                                        <p:cTn id="17" dur="1000" fill="hold"/>
                                        <p:tgtEl>
                                          <p:spTgt spid="4"/>
                                        </p:tgtEl>
                                        <p:attrNameLst>
                                          <p:attrName>style.rotation</p:attrName>
                                        </p:attrNameLst>
                                      </p:cBhvr>
                                      <p:tavLst>
                                        <p:tav tm="0">
                                          <p:val>
                                            <p:fltVal val="90"/>
                                          </p:val>
                                        </p:tav>
                                        <p:tav tm="100000">
                                          <p:val>
                                            <p:fltVal val="0"/>
                                          </p:val>
                                        </p:tav>
                                      </p:tavLst>
                                    </p:anim>
                                    <p:animEffect transition="in" filter="fade">
                                      <p:cBhvr>
                                        <p:cTn id="18" dur="1000"/>
                                        <p:tgtEl>
                                          <p:spTgt spid="4"/>
                                        </p:tgtEl>
                                      </p:cBhvr>
                                    </p:animEffect>
                                  </p:childTnLst>
                                </p:cTn>
                              </p:par>
                              <p:par>
                                <p:cTn id="19" presetID="8" presetClass="emph" presetSubtype="0" fill="hold" nodeType="withEffect">
                                  <p:stCondLst>
                                    <p:cond delay="0"/>
                                  </p:stCondLst>
                                  <p:childTnLst>
                                    <p:animRot by="-21600000">
                                      <p:cBhvr>
                                        <p:cTn id="20" dur="1750" fill="hold"/>
                                        <p:tgtEl>
                                          <p:spTgt spid="4"/>
                                        </p:tgtEl>
                                        <p:attrNameLst>
                                          <p:attrName>r</p:attrName>
                                        </p:attrNameLst>
                                      </p:cBhvr>
                                    </p:animRo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1000"/>
                                        <p:tgtEl>
                                          <p:spTgt spid="1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1000"/>
                                        <p:tgtEl>
                                          <p:spTgt spid="18"/>
                                        </p:tgtEl>
                                      </p:cBhvr>
                                    </p:animEffect>
                                  </p:childTnLst>
                                </p:cTn>
                              </p:par>
                              <p:par>
                                <p:cTn id="28" presetID="23" presetClass="entr" presetSubtype="16" fill="hold" grpId="0" nodeType="withEffect">
                                  <p:stCondLst>
                                    <p:cond delay="400"/>
                                  </p:stCondLst>
                                  <p:childTnLst>
                                    <p:set>
                                      <p:cBhvr>
                                        <p:cTn id="29" dur="1" fill="hold">
                                          <p:stCondLst>
                                            <p:cond delay="0"/>
                                          </p:stCondLst>
                                        </p:cTn>
                                        <p:tgtEl>
                                          <p:spTgt spid="14"/>
                                        </p:tgtEl>
                                        <p:attrNameLst>
                                          <p:attrName>style.visibility</p:attrName>
                                        </p:attrNameLst>
                                      </p:cBhvr>
                                      <p:to>
                                        <p:strVal val="visible"/>
                                      </p:to>
                                    </p:set>
                                    <p:anim calcmode="lin" valueType="num">
                                      <p:cBhvr>
                                        <p:cTn id="30" dur="500" fill="hold"/>
                                        <p:tgtEl>
                                          <p:spTgt spid="14"/>
                                        </p:tgtEl>
                                        <p:attrNameLst>
                                          <p:attrName>ppt_w</p:attrName>
                                        </p:attrNameLst>
                                      </p:cBhvr>
                                      <p:tavLst>
                                        <p:tav tm="0">
                                          <p:val>
                                            <p:fltVal val="0"/>
                                          </p:val>
                                        </p:tav>
                                        <p:tav tm="100000">
                                          <p:val>
                                            <p:strVal val="#ppt_w"/>
                                          </p:val>
                                        </p:tav>
                                      </p:tavLst>
                                    </p:anim>
                                    <p:anim calcmode="lin" valueType="num">
                                      <p:cBhvr>
                                        <p:cTn id="31" dur="500" fill="hold"/>
                                        <p:tgtEl>
                                          <p:spTgt spid="14"/>
                                        </p:tgtEl>
                                        <p:attrNameLst>
                                          <p:attrName>ppt_h</p:attrName>
                                        </p:attrNameLst>
                                      </p:cBhvr>
                                      <p:tavLst>
                                        <p:tav tm="0">
                                          <p:val>
                                            <p:fltVal val="0"/>
                                          </p:val>
                                        </p:tav>
                                        <p:tav tm="100000">
                                          <p:val>
                                            <p:strVal val="#ppt_h"/>
                                          </p:val>
                                        </p:tav>
                                      </p:tavLst>
                                    </p:anim>
                                  </p:childTnLst>
                                </p:cTn>
                              </p:par>
                              <p:par>
                                <p:cTn id="32" presetID="35" presetClass="path" presetSubtype="0" accel="50000" decel="50000" fill="hold" grpId="1" nodeType="withEffect">
                                  <p:stCondLst>
                                    <p:cond delay="400"/>
                                  </p:stCondLst>
                                  <p:childTnLst>
                                    <p:animMotion origin="layout" path="M -0.35807 -0.20672 L 0 3.33333E-6 " pathEditMode="relative" rAng="0" ptsTypes="AA">
                                      <p:cBhvr>
                                        <p:cTn id="33" dur="1000" fill="hold"/>
                                        <p:tgtEl>
                                          <p:spTgt spid="14"/>
                                        </p:tgtEl>
                                        <p:attrNameLst>
                                          <p:attrName>ppt_x</p:attrName>
                                          <p:attrName>ppt_y</p:attrName>
                                        </p:attrNameLst>
                                      </p:cBhvr>
                                      <p:rCtr x="17904" y="10324"/>
                                    </p:animMotion>
                                  </p:childTnLst>
                                </p:cTn>
                              </p:par>
                            </p:childTnLst>
                          </p:cTn>
                        </p:par>
                        <p:par>
                          <p:cTn id="34" fill="hold">
                            <p:stCondLst>
                              <p:cond delay="2000"/>
                            </p:stCondLst>
                            <p:childTnLst>
                              <p:par>
                                <p:cTn id="35" presetID="22" presetClass="entr" presetSubtype="8" fill="hold" grpId="0" nodeType="after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wipe(left)">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6" grpId="0" bldLvl="0" animBg="1"/>
      <p:bldP spid="18" grpId="0" bldLvl="0" animBg="1"/>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3"/>
          </p:nvPr>
        </p:nvPicPr>
        <p:blipFill>
          <a:blip r:embed="rId1">
            <a:extLst>
              <a:ext uri="{28A0092B-C50C-407E-A947-70E740481C1C}">
                <a14:useLocalDpi xmlns:a14="http://schemas.microsoft.com/office/drawing/2010/main" val="0"/>
              </a:ext>
            </a:extLst>
          </a:blip>
          <a:srcRect l="7754" r="7754"/>
          <a:stretch>
            <a:fillRect/>
          </a:stretch>
        </p:blipFill>
        <p:spPr/>
      </p:pic>
      <p:sp>
        <p:nvSpPr>
          <p:cNvPr id="3" name="矩形 2"/>
          <p:cNvSpPr/>
          <p:nvPr/>
        </p:nvSpPr>
        <p:spPr>
          <a:xfrm>
            <a:off x="-20411" y="-19072"/>
            <a:ext cx="12192000" cy="6877071"/>
          </a:xfrm>
          <a:prstGeom prst="rect">
            <a:avLst/>
          </a:prstGeom>
          <a:solidFill>
            <a:srgbClr val="F2F2F2">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itle 1"/>
          <p:cNvSpPr txBox="1"/>
          <p:nvPr/>
        </p:nvSpPr>
        <p:spPr>
          <a:xfrm>
            <a:off x="2262870" y="1967696"/>
            <a:ext cx="1336857" cy="3016325"/>
          </a:xfrm>
          <a:prstGeom prst="rect">
            <a:avLst/>
          </a:prstGeom>
        </p:spPr>
        <p:txBody>
          <a:bodyPr vert="eaVert"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r>
              <a:rPr lang="zh-CN" altLang="en-US" sz="6000" b="1" spc="600" dirty="0" smtClean="0">
                <a:solidFill>
                  <a:schemeClr val="tx1">
                    <a:lumMod val="75000"/>
                    <a:lumOff val="25000"/>
                  </a:schemeClr>
                </a:solidFill>
                <a:latin typeface="微软雅黑" panose="020B0503020204020204" charset="-122"/>
                <a:ea typeface="微软雅黑" panose="020B0503020204020204" charset="-122"/>
              </a:rPr>
              <a:t>绪论</a:t>
            </a:r>
            <a:endParaRPr lang="en-US" sz="6000" b="1" spc="600" dirty="0">
              <a:solidFill>
                <a:schemeClr val="tx1">
                  <a:lumMod val="75000"/>
                  <a:lumOff val="25000"/>
                </a:schemeClr>
              </a:solidFill>
              <a:latin typeface="微软雅黑" panose="020B0503020204020204" charset="-122"/>
              <a:ea typeface="微软雅黑" panose="020B0503020204020204" charset="-122"/>
            </a:endParaRPr>
          </a:p>
        </p:txBody>
      </p:sp>
      <p:grpSp>
        <p:nvGrpSpPr>
          <p:cNvPr id="9" name="组合 8"/>
          <p:cNvGrpSpPr/>
          <p:nvPr/>
        </p:nvGrpSpPr>
        <p:grpSpPr>
          <a:xfrm>
            <a:off x="-4572001" y="-1380424"/>
            <a:ext cx="9273978" cy="9618848"/>
            <a:chOff x="9630761" y="-5273358"/>
            <a:chExt cx="8434725" cy="8748387"/>
          </a:xfrm>
        </p:grpSpPr>
        <p:sp>
          <p:nvSpPr>
            <p:cNvPr id="10" name="椭圆 9"/>
            <p:cNvSpPr/>
            <p:nvPr/>
          </p:nvSpPr>
          <p:spPr>
            <a:xfrm rot="12209326">
              <a:off x="9630761" y="-527335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20560962">
              <a:off x="9759686" y="-492007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7200000">
              <a:off x="9631647" y="-4830771"/>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椭圆 19"/>
          <p:cNvSpPr/>
          <p:nvPr/>
        </p:nvSpPr>
        <p:spPr>
          <a:xfrm flipH="1">
            <a:off x="4435556" y="3279556"/>
            <a:ext cx="279814" cy="27981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5067300" y="302260"/>
            <a:ext cx="6584950" cy="6739255"/>
          </a:xfrm>
          <a:prstGeom prst="rect">
            <a:avLst/>
          </a:prstGeom>
        </p:spPr>
        <p:txBody>
          <a:bodyPr wrap="square">
            <a:spAutoFit/>
          </a:bodyPr>
          <a:p>
            <a:pPr algn="l">
              <a:lnSpc>
                <a:spcPct val="150000"/>
              </a:lnSpc>
            </a:pPr>
            <a:r>
              <a:rPr sz="16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A9算法（A9 Algorithm）的作用就是帮助亚马逊计算和推荐商品排名。而打造亚马逊排名取决于两个关键因素：相关性（Relevancy）和转化率（Conversions）。</a:t>
            </a:r>
            <a:endParaRPr sz="16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algn="l">
              <a:lnSpc>
                <a:spcPct val="150000"/>
              </a:lnSpc>
            </a:pPr>
            <a:endParaRPr sz="16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algn="l">
              <a:lnSpc>
                <a:spcPct val="150000"/>
              </a:lnSpc>
            </a:pPr>
            <a:r>
              <a:rPr sz="16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第一个因素相关性（Relevancy）要求排名要能被亚马逊认为是相关的。举例你正在亚马逊上销售慢炖锅（Slow Cookers），亚马逊首先需要确认你的产品是一件和关键词slow cookers相关的商品。如果两者没有相关性，那么亚马逊则不会为产品排名。</a:t>
            </a:r>
            <a:endParaRPr sz="16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algn="l">
              <a:lnSpc>
                <a:spcPct val="150000"/>
              </a:lnSpc>
            </a:pPr>
            <a:endParaRPr sz="16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algn="l">
              <a:lnSpc>
                <a:spcPct val="150000"/>
              </a:lnSpc>
            </a:pPr>
            <a:r>
              <a:rPr sz="16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第二个因素转化率（Conversions）显然对于产品排名更好。一旦我们的产品被认为是相关的，让产品排名更好的关键在于创建一个高转化率的Listing。在其他因素都相同的情况下，转化率更高的Listings常常比那些低转化率的Listings排名更高。</a:t>
            </a:r>
            <a:endParaRPr sz="16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endParaRPr>
          </a:p>
          <a:p>
            <a:pPr algn="l">
              <a:lnSpc>
                <a:spcPct val="150000"/>
              </a:lnSpc>
            </a:pPr>
            <a:endParaRPr sz="16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endParaRPr>
          </a:p>
          <a:p>
            <a:pPr algn="l">
              <a:lnSpc>
                <a:spcPct val="150000"/>
              </a:lnSpc>
            </a:pPr>
            <a:r>
              <a:rPr sz="16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亚马逊卖家知道的A9算法这个对权衡整个listing的权重等都有很大的影响，当然这个算法也在不断的更新，所以在一开始编写listing的时候，就要迎合最新的A9算法。大概可以从以下几方面考虑：</a:t>
            </a:r>
            <a:endParaRPr sz="1600">
              <a:solidFill>
                <a:schemeClr val="tx1">
                  <a:lumMod val="95000"/>
                  <a:lumOff val="5000"/>
                </a:schemeClr>
              </a:solidFill>
              <a:latin typeface="华文仿宋" panose="02010600040101010101" charset="-122"/>
              <a:ea typeface="华文仿宋" panose="02010600040101010101" charset="-122"/>
              <a:cs typeface="华文仿宋" panose="02010600040101010101" charset="-122"/>
            </a:endParaRPr>
          </a:p>
          <a:p>
            <a:pPr algn="just">
              <a:lnSpc>
                <a:spcPct val="150000"/>
              </a:lnSpc>
            </a:pPr>
            <a:r>
              <a:rPr lang="zh-CN" altLang="en-US" sz="1600" dirty="0">
                <a:latin typeface="+mj-ea"/>
                <a:ea typeface="+mj-ea"/>
              </a:rPr>
              <a:t> </a:t>
            </a:r>
            <a:endParaRPr lang="zh-CN" altLang="en-US" sz="1600" dirty="0">
              <a:latin typeface="+mj-ea"/>
              <a:ea typeface="+mj-ea"/>
            </a:endParaRPr>
          </a:p>
        </p:txBody>
      </p:sp>
      <p:pic>
        <p:nvPicPr>
          <p:cNvPr id="5" name="图片 4" descr="C:/Users/admin/AppData/Local/Temp/kaimatting_20191117144220/output_20191117144244..pngoutput_20191117144244."/>
          <p:cNvPicPr>
            <a:picLocks noChangeAspect="1"/>
          </p:cNvPicPr>
          <p:nvPr/>
        </p:nvPicPr>
        <p:blipFill>
          <a:blip r:embed="rId2"/>
          <a:stretch>
            <a:fillRect/>
          </a:stretch>
        </p:blipFill>
        <p:spPr>
          <a:xfrm>
            <a:off x="-19050" y="9843"/>
            <a:ext cx="2026920" cy="62738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ppt_y"/>
                                          </p:val>
                                        </p:tav>
                                        <p:tav tm="100000">
                                          <p:val>
                                            <p:strVal val="#ppt_y"/>
                                          </p:val>
                                        </p:tav>
                                      </p:tavLst>
                                    </p:anim>
                                  </p:childTnLst>
                                </p:cTn>
                              </p:par>
                              <p:par>
                                <p:cTn id="9" presetID="14" presetClass="entr" presetSubtype="1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randombar(horizontal)">
                                      <p:cBhvr>
                                        <p:cTn id="11" dur="1000"/>
                                        <p:tgtEl>
                                          <p:spTgt spid="3"/>
                                        </p:tgtEl>
                                      </p:cBhvr>
                                    </p:animEffect>
                                  </p:childTnLst>
                                </p:cTn>
                              </p:par>
                              <p:par>
                                <p:cTn id="12" presetID="8" presetClass="emph" presetSubtype="0" fill="hold" nodeType="withEffect">
                                  <p:stCondLst>
                                    <p:cond delay="0"/>
                                  </p:stCondLst>
                                  <p:childTnLst>
                                    <p:animRot by="-21600000">
                                      <p:cBhvr>
                                        <p:cTn id="13" dur="1500" fill="hold"/>
                                        <p:tgtEl>
                                          <p:spTgt spid="9"/>
                                        </p:tgtEl>
                                        <p:attrNameLst>
                                          <p:attrName>r</p:attrName>
                                        </p:attrNameLst>
                                      </p:cBhvr>
                                    </p:animRot>
                                  </p:childTnLst>
                                </p:cTn>
                              </p:par>
                            </p:childTnLst>
                          </p:cTn>
                        </p:par>
                        <p:par>
                          <p:cTn id="14" fill="hold">
                            <p:stCondLst>
                              <p:cond delay="10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16"/>
                                        </p:tgtEl>
                                        <p:attrNameLst>
                                          <p:attrName>style.visibility</p:attrName>
                                        </p:attrNameLst>
                                      </p:cBhvr>
                                      <p:to>
                                        <p:strVal val="visible"/>
                                      </p:to>
                                    </p:set>
                                    <p:anim calcmode="lin" valueType="num">
                                      <p:cBhvr>
                                        <p:cTn id="1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16"/>
                                        </p:tgtEl>
                                        <p:attrNameLst>
                                          <p:attrName>ppt_y</p:attrName>
                                        </p:attrNameLst>
                                      </p:cBhvr>
                                      <p:tavLst>
                                        <p:tav tm="0">
                                          <p:val>
                                            <p:strVal val="#ppt_y"/>
                                          </p:val>
                                        </p:tav>
                                        <p:tav tm="100000">
                                          <p:val>
                                            <p:strVal val="#ppt_y"/>
                                          </p:val>
                                        </p:tav>
                                      </p:tavLst>
                                    </p:anim>
                                    <p:anim calcmode="lin" valueType="num">
                                      <p:cBhvr>
                                        <p:cTn id="1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16"/>
                                        </p:tgtEl>
                                      </p:cBhvr>
                                    </p:animEffect>
                                  </p:childTnLst>
                                </p:cTn>
                              </p:par>
                              <p:par>
                                <p:cTn id="22" presetID="10" presetClass="entr" presetSubtype="0" fill="hold" grpId="2"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63" presetClass="path" presetSubtype="0" accel="50000" decel="50000" fill="hold" grpId="0" nodeType="withEffect">
                                  <p:stCondLst>
                                    <p:cond delay="0"/>
                                  </p:stCondLst>
                                  <p:childTnLst>
                                    <p:animMotion origin="layout" path="M -0.37695 -0.00417 L -4.16667E-7 -1.11111E-6 " pathEditMode="relative" rAng="0" ptsTypes="AA">
                                      <p:cBhvr>
                                        <p:cTn id="26" dur="1250" fill="hold"/>
                                        <p:tgtEl>
                                          <p:spTgt spid="20"/>
                                        </p:tgtEl>
                                        <p:attrNameLst>
                                          <p:attrName>ppt_x</p:attrName>
                                          <p:attrName>ppt_y</p:attrName>
                                        </p:attrNameLst>
                                      </p:cBhvr>
                                      <p:rCtr x="18841" y="208"/>
                                    </p:animMotion>
                                  </p:childTnLst>
                                </p:cTn>
                              </p:par>
                              <p:par>
                                <p:cTn id="27" presetID="6" presetClass="emph" presetSubtype="0" accel="50000" decel="50000" fill="hold" grpId="1" nodeType="withEffect">
                                  <p:stCondLst>
                                    <p:cond delay="0"/>
                                  </p:stCondLst>
                                  <p:childTnLst>
                                    <p:animScale>
                                      <p:cBhvr>
                                        <p:cTn id="28" dur="1250" fill="hold"/>
                                        <p:tgtEl>
                                          <p:spTgt spid="20"/>
                                        </p:tgtEl>
                                      </p:cBhvr>
                                      <p:by x="150000" y="150000"/>
                                      <p:from x="48008" y="48008"/>
                                      <p:to x="100000" y="100000"/>
                                    </p:animScale>
                                  </p:childTnLst>
                                </p:cTn>
                              </p:par>
                            </p:childTnLst>
                          </p:cTn>
                        </p:par>
                        <p:par>
                          <p:cTn id="29" fill="hold">
                            <p:stCondLst>
                              <p:cond delay="1250"/>
                            </p:stCondLst>
                            <p:childTnLst>
                              <p:par>
                                <p:cTn id="30" presetID="3" presetClass="entr" presetSubtype="5" fill="hold" grpId="0" nodeType="afterEffect">
                                  <p:stCondLst>
                                    <p:cond delay="0"/>
                                  </p:stCondLst>
                                  <p:iterate type="wd">
                                    <p:tmPct val="10000"/>
                                  </p:iterate>
                                  <p:childTnLst>
                                    <p:set>
                                      <p:cBhvr>
                                        <p:cTn id="31" dur="1" fill="hold">
                                          <p:stCondLst>
                                            <p:cond delay="0"/>
                                          </p:stCondLst>
                                        </p:cTn>
                                        <p:tgtEl>
                                          <p:spTgt spid="2"/>
                                        </p:tgtEl>
                                        <p:attrNameLst>
                                          <p:attrName>style.visibility</p:attrName>
                                        </p:attrNameLst>
                                      </p:cBhvr>
                                      <p:to>
                                        <p:strVal val="visible"/>
                                      </p:to>
                                    </p:set>
                                    <p:animEffect transition="in" filter="blinds(vertical)">
                                      <p:cBhvr>
                                        <p:cTn id="3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p:bldP spid="20" grpId="0" animBg="1"/>
      <p:bldP spid="20" grpId="1" animBg="1"/>
      <p:bldP spid="20" grpId="2" animBg="1"/>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317240" y="2525208"/>
            <a:ext cx="2755900" cy="4332792"/>
            <a:chOff x="7035800" y="2525208"/>
            <a:chExt cx="2755900" cy="4332792"/>
          </a:xfrm>
        </p:grpSpPr>
        <p:sp>
          <p:nvSpPr>
            <p:cNvPr id="3" name="流程图: 接点 2"/>
            <p:cNvSpPr/>
            <p:nvPr/>
          </p:nvSpPr>
          <p:spPr>
            <a:xfrm>
              <a:off x="7476693" y="2525208"/>
              <a:ext cx="1803400" cy="1767391"/>
            </a:xfrm>
            <a:prstGeom prst="flowChartConnector">
              <a:avLst/>
            </a:prstGeom>
            <a:solidFill>
              <a:schemeClr val="accent3"/>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sp>
          <p:nvSpPr>
            <p:cNvPr id="7" name="Line 33"/>
            <p:cNvSpPr>
              <a:spLocks noChangeShapeType="1"/>
            </p:cNvSpPr>
            <p:nvPr/>
          </p:nvSpPr>
          <p:spPr bwMode="auto">
            <a:xfrm flipH="1">
              <a:off x="7035800" y="4114800"/>
              <a:ext cx="1143000" cy="27432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8" name="Line 33"/>
            <p:cNvSpPr>
              <a:spLocks noChangeShapeType="1"/>
            </p:cNvSpPr>
            <p:nvPr/>
          </p:nvSpPr>
          <p:spPr bwMode="auto">
            <a:xfrm>
              <a:off x="8699500" y="4267200"/>
              <a:ext cx="1092200" cy="25908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grpSp>
      <p:grpSp>
        <p:nvGrpSpPr>
          <p:cNvPr id="4" name="组合 3"/>
          <p:cNvGrpSpPr/>
          <p:nvPr/>
        </p:nvGrpSpPr>
        <p:grpSpPr>
          <a:xfrm>
            <a:off x="6103620" y="0"/>
            <a:ext cx="2734862" cy="4292600"/>
            <a:chOff x="2476500" y="0"/>
            <a:chExt cx="2734862" cy="4292600"/>
          </a:xfrm>
        </p:grpSpPr>
        <p:sp>
          <p:nvSpPr>
            <p:cNvPr id="5" name="Line 33"/>
            <p:cNvSpPr>
              <a:spLocks noChangeShapeType="1"/>
            </p:cNvSpPr>
            <p:nvPr/>
          </p:nvSpPr>
          <p:spPr bwMode="auto">
            <a:xfrm flipH="1" flipV="1">
              <a:off x="2476500" y="0"/>
              <a:ext cx="1092200" cy="26670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6" name="Line 33"/>
            <p:cNvSpPr>
              <a:spLocks noChangeShapeType="1"/>
            </p:cNvSpPr>
            <p:nvPr/>
          </p:nvSpPr>
          <p:spPr bwMode="auto">
            <a:xfrm flipV="1">
              <a:off x="4089400" y="0"/>
              <a:ext cx="1121962" cy="26670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2" name="流程图: 接点 1"/>
            <p:cNvSpPr/>
            <p:nvPr/>
          </p:nvSpPr>
          <p:spPr>
            <a:xfrm>
              <a:off x="2933700" y="2538940"/>
              <a:ext cx="1744065" cy="1753660"/>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grpSp>
      <p:grpSp>
        <p:nvGrpSpPr>
          <p:cNvPr id="9" name="组合 8"/>
          <p:cNvGrpSpPr/>
          <p:nvPr/>
        </p:nvGrpSpPr>
        <p:grpSpPr>
          <a:xfrm>
            <a:off x="7221408" y="1342369"/>
            <a:ext cx="613857" cy="613853"/>
            <a:chOff x="11121822" y="1145785"/>
            <a:chExt cx="307214" cy="307212"/>
          </a:xfrm>
        </p:grpSpPr>
        <p:sp>
          <p:nvSpPr>
            <p:cNvPr id="10"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grpSp>
      <p:sp>
        <p:nvSpPr>
          <p:cNvPr id="12" name="Freeform 78"/>
          <p:cNvSpPr>
            <a:spLocks noEditPoints="1"/>
          </p:cNvSpPr>
          <p:nvPr/>
        </p:nvSpPr>
        <p:spPr bwMode="auto">
          <a:xfrm>
            <a:off x="4370011" y="5159804"/>
            <a:ext cx="615594" cy="453596"/>
          </a:xfrm>
          <a:custGeom>
            <a:avLst/>
            <a:gdLst>
              <a:gd name="T0" fmla="*/ 151 w 152"/>
              <a:gd name="T1" fmla="*/ 112 h 112"/>
              <a:gd name="T2" fmla="*/ 117 w 152"/>
              <a:gd name="T3" fmla="*/ 112 h 112"/>
              <a:gd name="T4" fmla="*/ 113 w 152"/>
              <a:gd name="T5" fmla="*/ 70 h 112"/>
              <a:gd name="T6" fmla="*/ 95 w 152"/>
              <a:gd name="T7" fmla="*/ 65 h 112"/>
              <a:gd name="T8" fmla="*/ 103 w 152"/>
              <a:gd name="T9" fmla="*/ 59 h 112"/>
              <a:gd name="T10" fmla="*/ 98 w 152"/>
              <a:gd name="T11" fmla="*/ 48 h 112"/>
              <a:gd name="T12" fmla="*/ 94 w 152"/>
              <a:gd name="T13" fmla="*/ 43 h 112"/>
              <a:gd name="T14" fmla="*/ 97 w 152"/>
              <a:gd name="T15" fmla="*/ 36 h 112"/>
              <a:gd name="T16" fmla="*/ 96 w 152"/>
              <a:gd name="T17" fmla="*/ 26 h 112"/>
              <a:gd name="T18" fmla="*/ 114 w 152"/>
              <a:gd name="T19" fmla="*/ 12 h 112"/>
              <a:gd name="T20" fmla="*/ 133 w 152"/>
              <a:gd name="T21" fmla="*/ 26 h 112"/>
              <a:gd name="T22" fmla="*/ 132 w 152"/>
              <a:gd name="T23" fmla="*/ 36 h 112"/>
              <a:gd name="T24" fmla="*/ 135 w 152"/>
              <a:gd name="T25" fmla="*/ 43 h 112"/>
              <a:gd name="T26" fmla="*/ 131 w 152"/>
              <a:gd name="T27" fmla="*/ 48 h 112"/>
              <a:gd name="T28" fmla="*/ 126 w 152"/>
              <a:gd name="T29" fmla="*/ 59 h 112"/>
              <a:gd name="T30" fmla="*/ 126 w 152"/>
              <a:gd name="T31" fmla="*/ 68 h 112"/>
              <a:gd name="T32" fmla="*/ 138 w 152"/>
              <a:gd name="T33" fmla="*/ 73 h 112"/>
              <a:gd name="T34" fmla="*/ 150 w 152"/>
              <a:gd name="T35" fmla="*/ 84 h 112"/>
              <a:gd name="T36" fmla="*/ 151 w 152"/>
              <a:gd name="T37" fmla="*/ 112 h 112"/>
              <a:gd name="T38" fmla="*/ 79 w 152"/>
              <a:gd name="T39" fmla="*/ 69 h 112"/>
              <a:gd name="T40" fmla="*/ 66 w 152"/>
              <a:gd name="T41" fmla="*/ 63 h 112"/>
              <a:gd name="T42" fmla="*/ 66 w 152"/>
              <a:gd name="T43" fmla="*/ 53 h 112"/>
              <a:gd name="T44" fmla="*/ 71 w 152"/>
              <a:gd name="T45" fmla="*/ 41 h 112"/>
              <a:gd name="T46" fmla="*/ 76 w 152"/>
              <a:gd name="T47" fmla="*/ 35 h 112"/>
              <a:gd name="T48" fmla="*/ 73 w 152"/>
              <a:gd name="T49" fmla="*/ 28 h 112"/>
              <a:gd name="T50" fmla="*/ 73 w 152"/>
              <a:gd name="T51" fmla="*/ 17 h 112"/>
              <a:gd name="T52" fmla="*/ 53 w 152"/>
              <a:gd name="T53" fmla="*/ 0 h 112"/>
              <a:gd name="T54" fmla="*/ 32 w 152"/>
              <a:gd name="T55" fmla="*/ 17 h 112"/>
              <a:gd name="T56" fmla="*/ 33 w 152"/>
              <a:gd name="T57" fmla="*/ 28 h 112"/>
              <a:gd name="T58" fmla="*/ 30 w 152"/>
              <a:gd name="T59" fmla="*/ 35 h 112"/>
              <a:gd name="T60" fmla="*/ 35 w 152"/>
              <a:gd name="T61" fmla="*/ 41 h 112"/>
              <a:gd name="T62" fmla="*/ 40 w 152"/>
              <a:gd name="T63" fmla="*/ 53 h 112"/>
              <a:gd name="T64" fmla="*/ 40 w 152"/>
              <a:gd name="T65" fmla="*/ 63 h 112"/>
              <a:gd name="T66" fmla="*/ 27 w 152"/>
              <a:gd name="T67" fmla="*/ 69 h 112"/>
              <a:gd name="T68" fmla="*/ 3 w 152"/>
              <a:gd name="T69" fmla="*/ 81 h 112"/>
              <a:gd name="T70" fmla="*/ 1 w 152"/>
              <a:gd name="T71" fmla="*/ 112 h 112"/>
              <a:gd name="T72" fmla="*/ 53 w 152"/>
              <a:gd name="T73" fmla="*/ 112 h 112"/>
              <a:gd name="T74" fmla="*/ 104 w 152"/>
              <a:gd name="T75" fmla="*/ 112 h 112"/>
              <a:gd name="T76" fmla="*/ 102 w 152"/>
              <a:gd name="T77" fmla="*/ 81 h 112"/>
              <a:gd name="T78" fmla="*/ 79 w 152"/>
              <a:gd name="T79" fmla="*/ 6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 h="112">
                <a:moveTo>
                  <a:pt x="151" y="112"/>
                </a:moveTo>
                <a:cubicBezTo>
                  <a:pt x="117" y="112"/>
                  <a:pt x="117" y="112"/>
                  <a:pt x="117" y="112"/>
                </a:cubicBezTo>
                <a:cubicBezTo>
                  <a:pt x="118" y="78"/>
                  <a:pt x="114" y="72"/>
                  <a:pt x="113" y="70"/>
                </a:cubicBezTo>
                <a:cubicBezTo>
                  <a:pt x="111" y="66"/>
                  <a:pt x="99" y="68"/>
                  <a:pt x="95" y="65"/>
                </a:cubicBezTo>
                <a:cubicBezTo>
                  <a:pt x="103" y="59"/>
                  <a:pt x="103" y="59"/>
                  <a:pt x="103" y="59"/>
                </a:cubicBezTo>
                <a:cubicBezTo>
                  <a:pt x="103" y="59"/>
                  <a:pt x="99" y="57"/>
                  <a:pt x="98" y="48"/>
                </a:cubicBezTo>
                <a:cubicBezTo>
                  <a:pt x="96" y="49"/>
                  <a:pt x="94" y="45"/>
                  <a:pt x="94" y="43"/>
                </a:cubicBezTo>
                <a:cubicBezTo>
                  <a:pt x="93" y="41"/>
                  <a:pt x="94" y="36"/>
                  <a:pt x="97" y="36"/>
                </a:cubicBezTo>
                <a:cubicBezTo>
                  <a:pt x="96" y="32"/>
                  <a:pt x="96" y="28"/>
                  <a:pt x="96" y="26"/>
                </a:cubicBezTo>
                <a:cubicBezTo>
                  <a:pt x="97" y="19"/>
                  <a:pt x="104" y="12"/>
                  <a:pt x="114" y="12"/>
                </a:cubicBezTo>
                <a:cubicBezTo>
                  <a:pt x="125" y="12"/>
                  <a:pt x="132" y="19"/>
                  <a:pt x="133" y="26"/>
                </a:cubicBezTo>
                <a:cubicBezTo>
                  <a:pt x="133" y="28"/>
                  <a:pt x="133" y="32"/>
                  <a:pt x="132" y="36"/>
                </a:cubicBezTo>
                <a:cubicBezTo>
                  <a:pt x="135" y="36"/>
                  <a:pt x="135" y="41"/>
                  <a:pt x="135" y="43"/>
                </a:cubicBezTo>
                <a:cubicBezTo>
                  <a:pt x="135" y="45"/>
                  <a:pt x="133" y="49"/>
                  <a:pt x="131" y="48"/>
                </a:cubicBezTo>
                <a:cubicBezTo>
                  <a:pt x="129" y="57"/>
                  <a:pt x="126" y="59"/>
                  <a:pt x="126" y="59"/>
                </a:cubicBezTo>
                <a:cubicBezTo>
                  <a:pt x="126" y="68"/>
                  <a:pt x="126" y="68"/>
                  <a:pt x="126" y="68"/>
                </a:cubicBezTo>
                <a:cubicBezTo>
                  <a:pt x="126" y="68"/>
                  <a:pt x="128" y="70"/>
                  <a:pt x="138" y="73"/>
                </a:cubicBezTo>
                <a:cubicBezTo>
                  <a:pt x="147" y="77"/>
                  <a:pt x="147" y="80"/>
                  <a:pt x="150" y="84"/>
                </a:cubicBezTo>
                <a:cubicBezTo>
                  <a:pt x="152" y="88"/>
                  <a:pt x="151" y="112"/>
                  <a:pt x="151" y="112"/>
                </a:cubicBezTo>
                <a:close/>
                <a:moveTo>
                  <a:pt x="79" y="69"/>
                </a:moveTo>
                <a:cubicBezTo>
                  <a:pt x="68" y="65"/>
                  <a:pt x="66" y="63"/>
                  <a:pt x="66" y="63"/>
                </a:cubicBezTo>
                <a:cubicBezTo>
                  <a:pt x="66" y="53"/>
                  <a:pt x="66" y="53"/>
                  <a:pt x="66" y="53"/>
                </a:cubicBezTo>
                <a:cubicBezTo>
                  <a:pt x="66" y="53"/>
                  <a:pt x="70" y="50"/>
                  <a:pt x="71" y="41"/>
                </a:cubicBezTo>
                <a:cubicBezTo>
                  <a:pt x="73" y="42"/>
                  <a:pt x="76" y="37"/>
                  <a:pt x="76" y="35"/>
                </a:cubicBezTo>
                <a:cubicBezTo>
                  <a:pt x="76" y="33"/>
                  <a:pt x="75" y="27"/>
                  <a:pt x="73" y="28"/>
                </a:cubicBezTo>
                <a:cubicBezTo>
                  <a:pt x="73" y="23"/>
                  <a:pt x="74" y="19"/>
                  <a:pt x="73" y="17"/>
                </a:cubicBezTo>
                <a:cubicBezTo>
                  <a:pt x="73" y="9"/>
                  <a:pt x="65" y="0"/>
                  <a:pt x="53" y="0"/>
                </a:cubicBezTo>
                <a:cubicBezTo>
                  <a:pt x="41" y="0"/>
                  <a:pt x="33" y="9"/>
                  <a:pt x="32" y="17"/>
                </a:cubicBezTo>
                <a:cubicBezTo>
                  <a:pt x="32" y="19"/>
                  <a:pt x="32" y="23"/>
                  <a:pt x="33" y="28"/>
                </a:cubicBezTo>
                <a:cubicBezTo>
                  <a:pt x="30" y="27"/>
                  <a:pt x="30" y="33"/>
                  <a:pt x="30" y="35"/>
                </a:cubicBezTo>
                <a:cubicBezTo>
                  <a:pt x="30" y="37"/>
                  <a:pt x="32" y="42"/>
                  <a:pt x="35" y="41"/>
                </a:cubicBezTo>
                <a:cubicBezTo>
                  <a:pt x="36" y="50"/>
                  <a:pt x="40" y="53"/>
                  <a:pt x="40" y="53"/>
                </a:cubicBezTo>
                <a:cubicBezTo>
                  <a:pt x="40" y="63"/>
                  <a:pt x="40" y="63"/>
                  <a:pt x="40" y="63"/>
                </a:cubicBezTo>
                <a:cubicBezTo>
                  <a:pt x="40" y="63"/>
                  <a:pt x="37" y="65"/>
                  <a:pt x="27" y="69"/>
                </a:cubicBezTo>
                <a:cubicBezTo>
                  <a:pt x="17" y="73"/>
                  <a:pt x="6" y="76"/>
                  <a:pt x="3" y="81"/>
                </a:cubicBezTo>
                <a:cubicBezTo>
                  <a:pt x="0" y="85"/>
                  <a:pt x="1" y="112"/>
                  <a:pt x="1" y="112"/>
                </a:cubicBezTo>
                <a:cubicBezTo>
                  <a:pt x="53" y="112"/>
                  <a:pt x="53" y="112"/>
                  <a:pt x="53" y="112"/>
                </a:cubicBezTo>
                <a:cubicBezTo>
                  <a:pt x="104" y="112"/>
                  <a:pt x="104" y="112"/>
                  <a:pt x="104" y="112"/>
                </a:cubicBezTo>
                <a:cubicBezTo>
                  <a:pt x="104" y="112"/>
                  <a:pt x="105" y="85"/>
                  <a:pt x="102" y="81"/>
                </a:cubicBezTo>
                <a:cubicBezTo>
                  <a:pt x="99" y="76"/>
                  <a:pt x="89" y="73"/>
                  <a:pt x="79" y="69"/>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19" name="文本框 18"/>
          <p:cNvSpPr txBox="1"/>
          <p:nvPr/>
        </p:nvSpPr>
        <p:spPr>
          <a:xfrm>
            <a:off x="8417560" y="2136775"/>
            <a:ext cx="3603625" cy="2768600"/>
          </a:xfrm>
          <a:prstGeom prst="rect">
            <a:avLst/>
          </a:prstGeom>
          <a:noFill/>
        </p:spPr>
        <p:txBody>
          <a:bodyPr wrap="square" rtlCol="0">
            <a:spAutoFit/>
          </a:bodyPr>
          <a:lstStyle/>
          <a:p>
            <a:pPr>
              <a:lnSpc>
                <a:spcPct val="150000"/>
              </a:lnSpc>
            </a:pPr>
            <a:r>
              <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1. 摘录下拉框精准&amp;长尾关键词</a:t>
            </a:r>
            <a:endPar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endParaRPr>
          </a:p>
          <a:p>
            <a:pPr>
              <a:lnSpc>
                <a:spcPct val="150000"/>
              </a:lnSpc>
            </a:pPr>
            <a:endParaRPr b="1" dirty="0" err="1">
              <a:latin typeface="微软雅黑" panose="020B0503020204020204" charset="-122"/>
              <a:ea typeface="微软雅黑" panose="020B0503020204020204" charset="-122"/>
              <a:cs typeface="微软雅黑" panose="020B0503020204020204" charset="-122"/>
              <a:sym typeface="+mn-ea"/>
            </a:endParaRPr>
          </a:p>
          <a:p>
            <a:pPr>
              <a:lnSpc>
                <a:spcPct val="150000"/>
              </a:lnSpc>
            </a:pPr>
            <a:r>
              <a:rPr sz="1600"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亚马逊下拉框所展现的结果是用户搜索后亚马逊统计、分析了之后呈现给我们的，这些词都是“从用户中来”所以我们也需要让它们“到用户中去。”</a:t>
            </a:r>
            <a:endParaRPr lang="en-US" altLang="zh-CN" sz="1600" b="1" dirty="0">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22" name="文本框 21"/>
          <p:cNvSpPr txBox="1"/>
          <p:nvPr/>
        </p:nvSpPr>
        <p:spPr>
          <a:xfrm>
            <a:off x="4053516" y="3208453"/>
            <a:ext cx="1266114" cy="369332"/>
          </a:xfrm>
          <a:prstGeom prst="rect">
            <a:avLst/>
          </a:prstGeom>
          <a:noFill/>
        </p:spPr>
        <p:txBody>
          <a:bodyPr wrap="square" rtlCol="0">
            <a:spAutoFit/>
          </a:bodyPr>
          <a:lstStyle/>
          <a:p>
            <a:pPr algn="ctr"/>
            <a:r>
              <a:rPr lang="zh-CN" altLang="en-US" spc="300" dirty="0" smtClean="0">
                <a:latin typeface="+mj-ea"/>
                <a:ea typeface="+mj-ea"/>
              </a:rPr>
              <a:t>项目标题</a:t>
            </a:r>
            <a:endParaRPr lang="zh-CN" altLang="en-US" spc="300" dirty="0">
              <a:latin typeface="+mj-ea"/>
              <a:ea typeface="+mj-ea"/>
            </a:endParaRPr>
          </a:p>
        </p:txBody>
      </p:sp>
      <p:sp>
        <p:nvSpPr>
          <p:cNvPr id="23" name="文本框 22"/>
          <p:cNvSpPr txBox="1"/>
          <p:nvPr/>
        </p:nvSpPr>
        <p:spPr>
          <a:xfrm>
            <a:off x="2056130" y="528320"/>
            <a:ext cx="4504055" cy="460375"/>
          </a:xfrm>
          <a:prstGeom prst="rect">
            <a:avLst/>
          </a:prstGeom>
          <a:noFill/>
        </p:spPr>
        <p:txBody>
          <a:bodyPr wrap="square" rtlCol="0">
            <a:spAutoFit/>
          </a:bodyPr>
          <a:lstStyle/>
          <a:p>
            <a:pPr algn="l"/>
            <a:r>
              <a:rPr lang="zh-CN" altLang="en-US" sz="2400" b="1" dirty="0" smtClean="0">
                <a:latin typeface="微软雅黑" panose="020B0503020204020204" charset="-122"/>
                <a:ea typeface="微软雅黑" panose="020B0503020204020204" charset="-122"/>
                <a:cs typeface="仿宋" panose="02010609060101010101" charset="-122"/>
                <a:sym typeface="+mn-ea"/>
              </a:rPr>
              <a:t>亚马逊站内搜索框搜集关键词</a:t>
            </a:r>
            <a:endParaRPr lang="zh-CN" altLang="en-US" sz="2400" b="1" spc="300" dirty="0" smtClean="0">
              <a:latin typeface="微软雅黑" panose="020B0503020204020204" charset="-122"/>
              <a:ea typeface="微软雅黑" panose="020B0503020204020204" charset="-122"/>
              <a:cs typeface="仿宋" panose="02010609060101010101" charset="-122"/>
              <a:sym typeface="+mn-ea"/>
            </a:endParaRPr>
          </a:p>
        </p:txBody>
      </p:sp>
      <p:grpSp>
        <p:nvGrpSpPr>
          <p:cNvPr id="24" name="组合 23"/>
          <p:cNvGrpSpPr/>
          <p:nvPr/>
        </p:nvGrpSpPr>
        <p:grpSpPr>
          <a:xfrm>
            <a:off x="1850392" y="665434"/>
            <a:ext cx="148678" cy="148678"/>
            <a:chOff x="4582017" y="665434"/>
            <a:chExt cx="148678" cy="148678"/>
          </a:xfrm>
        </p:grpSpPr>
        <p:sp>
          <p:nvSpPr>
            <p:cNvPr id="25" name="椭圆 24"/>
            <p:cNvSpPr/>
            <p:nvPr/>
          </p:nvSpPr>
          <p:spPr>
            <a:xfrm>
              <a:off x="4615815" y="699232"/>
              <a:ext cx="81082" cy="8108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582017" y="665434"/>
              <a:ext cx="148678" cy="148678"/>
            </a:xfrm>
            <a:prstGeom prst="ellipse">
              <a:avLst/>
            </a:prstGeom>
            <a:noFill/>
            <a:ln w="3175">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 name="图片 12"/>
          <p:cNvPicPr>
            <a:picLocks noChangeAspect="1"/>
          </p:cNvPicPr>
          <p:nvPr/>
        </p:nvPicPr>
        <p:blipFill rotWithShape="1">
          <a:blip r:embed="rId1"/>
          <a:srcRect r="52948"/>
          <a:stretch>
            <a:fillRect/>
          </a:stretch>
        </p:blipFill>
        <p:spPr>
          <a:xfrm>
            <a:off x="-4445" y="2292350"/>
            <a:ext cx="5993130" cy="34556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ppt_x"/>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1000"/>
                                        <p:tgtEl>
                                          <p:spTgt spid="2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childTnLst>
                                </p:cTn>
                              </p:par>
                              <p:par>
                                <p:cTn id="22" presetID="3" presetClass="entr" presetSubtype="5" fill="hold" grpId="0" nodeType="withEffect">
                                  <p:stCondLst>
                                    <p:cond delay="750"/>
                                  </p:stCondLst>
                                  <p:iterate type="wd">
                                    <p:tmPct val="10000"/>
                                  </p:iterate>
                                  <p:childTnLst>
                                    <p:set>
                                      <p:cBhvr>
                                        <p:cTn id="23" dur="1" fill="hold">
                                          <p:stCondLst>
                                            <p:cond delay="0"/>
                                          </p:stCondLst>
                                        </p:cTn>
                                        <p:tgtEl>
                                          <p:spTgt spid="19"/>
                                        </p:tgtEl>
                                        <p:attrNameLst>
                                          <p:attrName>style.visibility</p:attrName>
                                        </p:attrNameLst>
                                      </p:cBhvr>
                                      <p:to>
                                        <p:strVal val="visible"/>
                                      </p:to>
                                    </p:set>
                                    <p:animEffect transition="in" filter="blinds(vertical)">
                                      <p:cBhvr>
                                        <p:cTn id="2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9" grpId="0"/>
      <p:bldP spid="2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317240" y="2525208"/>
            <a:ext cx="2755900" cy="4332792"/>
            <a:chOff x="7035800" y="2525208"/>
            <a:chExt cx="2755900" cy="4332792"/>
          </a:xfrm>
        </p:grpSpPr>
        <p:sp>
          <p:nvSpPr>
            <p:cNvPr id="3" name="流程图: 接点 2"/>
            <p:cNvSpPr/>
            <p:nvPr/>
          </p:nvSpPr>
          <p:spPr>
            <a:xfrm>
              <a:off x="7476693" y="2525208"/>
              <a:ext cx="1803400" cy="1767391"/>
            </a:xfrm>
            <a:prstGeom prst="flowChartConnector">
              <a:avLst/>
            </a:prstGeom>
            <a:solidFill>
              <a:schemeClr val="accent3"/>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sp>
          <p:nvSpPr>
            <p:cNvPr id="7" name="Line 33"/>
            <p:cNvSpPr>
              <a:spLocks noChangeShapeType="1"/>
            </p:cNvSpPr>
            <p:nvPr/>
          </p:nvSpPr>
          <p:spPr bwMode="auto">
            <a:xfrm flipH="1">
              <a:off x="7035800" y="4114800"/>
              <a:ext cx="1143000" cy="27432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8" name="Line 33"/>
            <p:cNvSpPr>
              <a:spLocks noChangeShapeType="1"/>
            </p:cNvSpPr>
            <p:nvPr/>
          </p:nvSpPr>
          <p:spPr bwMode="auto">
            <a:xfrm>
              <a:off x="8699500" y="4267200"/>
              <a:ext cx="1092200" cy="25908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grpSp>
      <p:grpSp>
        <p:nvGrpSpPr>
          <p:cNvPr id="4" name="组合 3"/>
          <p:cNvGrpSpPr/>
          <p:nvPr/>
        </p:nvGrpSpPr>
        <p:grpSpPr>
          <a:xfrm>
            <a:off x="6103620" y="0"/>
            <a:ext cx="2734862" cy="4292600"/>
            <a:chOff x="2476500" y="0"/>
            <a:chExt cx="2734862" cy="4292600"/>
          </a:xfrm>
        </p:grpSpPr>
        <p:sp>
          <p:nvSpPr>
            <p:cNvPr id="5" name="Line 33"/>
            <p:cNvSpPr>
              <a:spLocks noChangeShapeType="1"/>
            </p:cNvSpPr>
            <p:nvPr/>
          </p:nvSpPr>
          <p:spPr bwMode="auto">
            <a:xfrm flipH="1" flipV="1">
              <a:off x="2476500" y="0"/>
              <a:ext cx="1092200" cy="26670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6" name="Line 33"/>
            <p:cNvSpPr>
              <a:spLocks noChangeShapeType="1"/>
            </p:cNvSpPr>
            <p:nvPr/>
          </p:nvSpPr>
          <p:spPr bwMode="auto">
            <a:xfrm flipV="1">
              <a:off x="4089400" y="0"/>
              <a:ext cx="1121962" cy="26670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2" name="流程图: 接点 1"/>
            <p:cNvSpPr/>
            <p:nvPr/>
          </p:nvSpPr>
          <p:spPr>
            <a:xfrm>
              <a:off x="2933700" y="2538940"/>
              <a:ext cx="1744065" cy="1753660"/>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grpSp>
      <p:grpSp>
        <p:nvGrpSpPr>
          <p:cNvPr id="9" name="组合 8"/>
          <p:cNvGrpSpPr/>
          <p:nvPr/>
        </p:nvGrpSpPr>
        <p:grpSpPr>
          <a:xfrm>
            <a:off x="7221408" y="1342369"/>
            <a:ext cx="613857" cy="613853"/>
            <a:chOff x="11121822" y="1145785"/>
            <a:chExt cx="307214" cy="307212"/>
          </a:xfrm>
        </p:grpSpPr>
        <p:sp>
          <p:nvSpPr>
            <p:cNvPr id="10"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grpSp>
      <p:sp>
        <p:nvSpPr>
          <p:cNvPr id="12" name="Freeform 78"/>
          <p:cNvSpPr>
            <a:spLocks noEditPoints="1"/>
          </p:cNvSpPr>
          <p:nvPr/>
        </p:nvSpPr>
        <p:spPr bwMode="auto">
          <a:xfrm>
            <a:off x="4370011" y="5159804"/>
            <a:ext cx="615594" cy="453596"/>
          </a:xfrm>
          <a:custGeom>
            <a:avLst/>
            <a:gdLst>
              <a:gd name="T0" fmla="*/ 151 w 152"/>
              <a:gd name="T1" fmla="*/ 112 h 112"/>
              <a:gd name="T2" fmla="*/ 117 w 152"/>
              <a:gd name="T3" fmla="*/ 112 h 112"/>
              <a:gd name="T4" fmla="*/ 113 w 152"/>
              <a:gd name="T5" fmla="*/ 70 h 112"/>
              <a:gd name="T6" fmla="*/ 95 w 152"/>
              <a:gd name="T7" fmla="*/ 65 h 112"/>
              <a:gd name="T8" fmla="*/ 103 w 152"/>
              <a:gd name="T9" fmla="*/ 59 h 112"/>
              <a:gd name="T10" fmla="*/ 98 w 152"/>
              <a:gd name="T11" fmla="*/ 48 h 112"/>
              <a:gd name="T12" fmla="*/ 94 w 152"/>
              <a:gd name="T13" fmla="*/ 43 h 112"/>
              <a:gd name="T14" fmla="*/ 97 w 152"/>
              <a:gd name="T15" fmla="*/ 36 h 112"/>
              <a:gd name="T16" fmla="*/ 96 w 152"/>
              <a:gd name="T17" fmla="*/ 26 h 112"/>
              <a:gd name="T18" fmla="*/ 114 w 152"/>
              <a:gd name="T19" fmla="*/ 12 h 112"/>
              <a:gd name="T20" fmla="*/ 133 w 152"/>
              <a:gd name="T21" fmla="*/ 26 h 112"/>
              <a:gd name="T22" fmla="*/ 132 w 152"/>
              <a:gd name="T23" fmla="*/ 36 h 112"/>
              <a:gd name="T24" fmla="*/ 135 w 152"/>
              <a:gd name="T25" fmla="*/ 43 h 112"/>
              <a:gd name="T26" fmla="*/ 131 w 152"/>
              <a:gd name="T27" fmla="*/ 48 h 112"/>
              <a:gd name="T28" fmla="*/ 126 w 152"/>
              <a:gd name="T29" fmla="*/ 59 h 112"/>
              <a:gd name="T30" fmla="*/ 126 w 152"/>
              <a:gd name="T31" fmla="*/ 68 h 112"/>
              <a:gd name="T32" fmla="*/ 138 w 152"/>
              <a:gd name="T33" fmla="*/ 73 h 112"/>
              <a:gd name="T34" fmla="*/ 150 w 152"/>
              <a:gd name="T35" fmla="*/ 84 h 112"/>
              <a:gd name="T36" fmla="*/ 151 w 152"/>
              <a:gd name="T37" fmla="*/ 112 h 112"/>
              <a:gd name="T38" fmla="*/ 79 w 152"/>
              <a:gd name="T39" fmla="*/ 69 h 112"/>
              <a:gd name="T40" fmla="*/ 66 w 152"/>
              <a:gd name="T41" fmla="*/ 63 h 112"/>
              <a:gd name="T42" fmla="*/ 66 w 152"/>
              <a:gd name="T43" fmla="*/ 53 h 112"/>
              <a:gd name="T44" fmla="*/ 71 w 152"/>
              <a:gd name="T45" fmla="*/ 41 h 112"/>
              <a:gd name="T46" fmla="*/ 76 w 152"/>
              <a:gd name="T47" fmla="*/ 35 h 112"/>
              <a:gd name="T48" fmla="*/ 73 w 152"/>
              <a:gd name="T49" fmla="*/ 28 h 112"/>
              <a:gd name="T50" fmla="*/ 73 w 152"/>
              <a:gd name="T51" fmla="*/ 17 h 112"/>
              <a:gd name="T52" fmla="*/ 53 w 152"/>
              <a:gd name="T53" fmla="*/ 0 h 112"/>
              <a:gd name="T54" fmla="*/ 32 w 152"/>
              <a:gd name="T55" fmla="*/ 17 h 112"/>
              <a:gd name="T56" fmla="*/ 33 w 152"/>
              <a:gd name="T57" fmla="*/ 28 h 112"/>
              <a:gd name="T58" fmla="*/ 30 w 152"/>
              <a:gd name="T59" fmla="*/ 35 h 112"/>
              <a:gd name="T60" fmla="*/ 35 w 152"/>
              <a:gd name="T61" fmla="*/ 41 h 112"/>
              <a:gd name="T62" fmla="*/ 40 w 152"/>
              <a:gd name="T63" fmla="*/ 53 h 112"/>
              <a:gd name="T64" fmla="*/ 40 w 152"/>
              <a:gd name="T65" fmla="*/ 63 h 112"/>
              <a:gd name="T66" fmla="*/ 27 w 152"/>
              <a:gd name="T67" fmla="*/ 69 h 112"/>
              <a:gd name="T68" fmla="*/ 3 w 152"/>
              <a:gd name="T69" fmla="*/ 81 h 112"/>
              <a:gd name="T70" fmla="*/ 1 w 152"/>
              <a:gd name="T71" fmla="*/ 112 h 112"/>
              <a:gd name="T72" fmla="*/ 53 w 152"/>
              <a:gd name="T73" fmla="*/ 112 h 112"/>
              <a:gd name="T74" fmla="*/ 104 w 152"/>
              <a:gd name="T75" fmla="*/ 112 h 112"/>
              <a:gd name="T76" fmla="*/ 102 w 152"/>
              <a:gd name="T77" fmla="*/ 81 h 112"/>
              <a:gd name="T78" fmla="*/ 79 w 152"/>
              <a:gd name="T79" fmla="*/ 6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 h="112">
                <a:moveTo>
                  <a:pt x="151" y="112"/>
                </a:moveTo>
                <a:cubicBezTo>
                  <a:pt x="117" y="112"/>
                  <a:pt x="117" y="112"/>
                  <a:pt x="117" y="112"/>
                </a:cubicBezTo>
                <a:cubicBezTo>
                  <a:pt x="118" y="78"/>
                  <a:pt x="114" y="72"/>
                  <a:pt x="113" y="70"/>
                </a:cubicBezTo>
                <a:cubicBezTo>
                  <a:pt x="111" y="66"/>
                  <a:pt x="99" y="68"/>
                  <a:pt x="95" y="65"/>
                </a:cubicBezTo>
                <a:cubicBezTo>
                  <a:pt x="103" y="59"/>
                  <a:pt x="103" y="59"/>
                  <a:pt x="103" y="59"/>
                </a:cubicBezTo>
                <a:cubicBezTo>
                  <a:pt x="103" y="59"/>
                  <a:pt x="99" y="57"/>
                  <a:pt x="98" y="48"/>
                </a:cubicBezTo>
                <a:cubicBezTo>
                  <a:pt x="96" y="49"/>
                  <a:pt x="94" y="45"/>
                  <a:pt x="94" y="43"/>
                </a:cubicBezTo>
                <a:cubicBezTo>
                  <a:pt x="93" y="41"/>
                  <a:pt x="94" y="36"/>
                  <a:pt x="97" y="36"/>
                </a:cubicBezTo>
                <a:cubicBezTo>
                  <a:pt x="96" y="32"/>
                  <a:pt x="96" y="28"/>
                  <a:pt x="96" y="26"/>
                </a:cubicBezTo>
                <a:cubicBezTo>
                  <a:pt x="97" y="19"/>
                  <a:pt x="104" y="12"/>
                  <a:pt x="114" y="12"/>
                </a:cubicBezTo>
                <a:cubicBezTo>
                  <a:pt x="125" y="12"/>
                  <a:pt x="132" y="19"/>
                  <a:pt x="133" y="26"/>
                </a:cubicBezTo>
                <a:cubicBezTo>
                  <a:pt x="133" y="28"/>
                  <a:pt x="133" y="32"/>
                  <a:pt x="132" y="36"/>
                </a:cubicBezTo>
                <a:cubicBezTo>
                  <a:pt x="135" y="36"/>
                  <a:pt x="135" y="41"/>
                  <a:pt x="135" y="43"/>
                </a:cubicBezTo>
                <a:cubicBezTo>
                  <a:pt x="135" y="45"/>
                  <a:pt x="133" y="49"/>
                  <a:pt x="131" y="48"/>
                </a:cubicBezTo>
                <a:cubicBezTo>
                  <a:pt x="129" y="57"/>
                  <a:pt x="126" y="59"/>
                  <a:pt x="126" y="59"/>
                </a:cubicBezTo>
                <a:cubicBezTo>
                  <a:pt x="126" y="68"/>
                  <a:pt x="126" y="68"/>
                  <a:pt x="126" y="68"/>
                </a:cubicBezTo>
                <a:cubicBezTo>
                  <a:pt x="126" y="68"/>
                  <a:pt x="128" y="70"/>
                  <a:pt x="138" y="73"/>
                </a:cubicBezTo>
                <a:cubicBezTo>
                  <a:pt x="147" y="77"/>
                  <a:pt x="147" y="80"/>
                  <a:pt x="150" y="84"/>
                </a:cubicBezTo>
                <a:cubicBezTo>
                  <a:pt x="152" y="88"/>
                  <a:pt x="151" y="112"/>
                  <a:pt x="151" y="112"/>
                </a:cubicBezTo>
                <a:close/>
                <a:moveTo>
                  <a:pt x="79" y="69"/>
                </a:moveTo>
                <a:cubicBezTo>
                  <a:pt x="68" y="65"/>
                  <a:pt x="66" y="63"/>
                  <a:pt x="66" y="63"/>
                </a:cubicBezTo>
                <a:cubicBezTo>
                  <a:pt x="66" y="53"/>
                  <a:pt x="66" y="53"/>
                  <a:pt x="66" y="53"/>
                </a:cubicBezTo>
                <a:cubicBezTo>
                  <a:pt x="66" y="53"/>
                  <a:pt x="70" y="50"/>
                  <a:pt x="71" y="41"/>
                </a:cubicBezTo>
                <a:cubicBezTo>
                  <a:pt x="73" y="42"/>
                  <a:pt x="76" y="37"/>
                  <a:pt x="76" y="35"/>
                </a:cubicBezTo>
                <a:cubicBezTo>
                  <a:pt x="76" y="33"/>
                  <a:pt x="75" y="27"/>
                  <a:pt x="73" y="28"/>
                </a:cubicBezTo>
                <a:cubicBezTo>
                  <a:pt x="73" y="23"/>
                  <a:pt x="74" y="19"/>
                  <a:pt x="73" y="17"/>
                </a:cubicBezTo>
                <a:cubicBezTo>
                  <a:pt x="73" y="9"/>
                  <a:pt x="65" y="0"/>
                  <a:pt x="53" y="0"/>
                </a:cubicBezTo>
                <a:cubicBezTo>
                  <a:pt x="41" y="0"/>
                  <a:pt x="33" y="9"/>
                  <a:pt x="32" y="17"/>
                </a:cubicBezTo>
                <a:cubicBezTo>
                  <a:pt x="32" y="19"/>
                  <a:pt x="32" y="23"/>
                  <a:pt x="33" y="28"/>
                </a:cubicBezTo>
                <a:cubicBezTo>
                  <a:pt x="30" y="27"/>
                  <a:pt x="30" y="33"/>
                  <a:pt x="30" y="35"/>
                </a:cubicBezTo>
                <a:cubicBezTo>
                  <a:pt x="30" y="37"/>
                  <a:pt x="32" y="42"/>
                  <a:pt x="35" y="41"/>
                </a:cubicBezTo>
                <a:cubicBezTo>
                  <a:pt x="36" y="50"/>
                  <a:pt x="40" y="53"/>
                  <a:pt x="40" y="53"/>
                </a:cubicBezTo>
                <a:cubicBezTo>
                  <a:pt x="40" y="63"/>
                  <a:pt x="40" y="63"/>
                  <a:pt x="40" y="63"/>
                </a:cubicBezTo>
                <a:cubicBezTo>
                  <a:pt x="40" y="63"/>
                  <a:pt x="37" y="65"/>
                  <a:pt x="27" y="69"/>
                </a:cubicBezTo>
                <a:cubicBezTo>
                  <a:pt x="17" y="73"/>
                  <a:pt x="6" y="76"/>
                  <a:pt x="3" y="81"/>
                </a:cubicBezTo>
                <a:cubicBezTo>
                  <a:pt x="0" y="85"/>
                  <a:pt x="1" y="112"/>
                  <a:pt x="1" y="112"/>
                </a:cubicBezTo>
                <a:cubicBezTo>
                  <a:pt x="53" y="112"/>
                  <a:pt x="53" y="112"/>
                  <a:pt x="53" y="112"/>
                </a:cubicBezTo>
                <a:cubicBezTo>
                  <a:pt x="104" y="112"/>
                  <a:pt x="104" y="112"/>
                  <a:pt x="104" y="112"/>
                </a:cubicBezTo>
                <a:cubicBezTo>
                  <a:pt x="104" y="112"/>
                  <a:pt x="105" y="85"/>
                  <a:pt x="102" y="81"/>
                </a:cubicBezTo>
                <a:cubicBezTo>
                  <a:pt x="99" y="76"/>
                  <a:pt x="89" y="73"/>
                  <a:pt x="79" y="69"/>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19" name="文本框 18"/>
          <p:cNvSpPr txBox="1"/>
          <p:nvPr/>
        </p:nvSpPr>
        <p:spPr>
          <a:xfrm>
            <a:off x="8417560" y="2136775"/>
            <a:ext cx="3603625" cy="3876675"/>
          </a:xfrm>
          <a:prstGeom prst="rect">
            <a:avLst/>
          </a:prstGeom>
          <a:noFill/>
        </p:spPr>
        <p:txBody>
          <a:bodyPr wrap="square" rtlCol="0">
            <a:spAutoFit/>
          </a:bodyPr>
          <a:lstStyle/>
          <a:p>
            <a:pPr algn="l" fontAlgn="auto">
              <a:lnSpc>
                <a:spcPct val="150000"/>
              </a:lnSpc>
            </a:pPr>
            <a:r>
              <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2、摘录同行listing中的关键词</a:t>
            </a:r>
            <a:endParaRPr lang="zh-CN" altLang="en-US" b="1" dirty="0" smtClean="0">
              <a:solidFill>
                <a:srgbClr val="0070C0"/>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endParaRPr lang="zh-CN" altLang="en-US" b="1" dirty="0" smtClean="0">
              <a:solidFill>
                <a:srgbClr val="0070C0"/>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r>
              <a:rPr sz="1600"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在参考同行listing中的关键词时，取5至8个左右的排名较好并且产品review数量大概在几十个以上的listing作为参考，自己加以研究及比对每条listing中出现频率次数最高的关键词，然后摘录下来。在这里给大家介绍一下我自己常用的工具，AMZ123里面的单词统计。</a:t>
            </a:r>
            <a:endParaRPr lang="en-US" altLang="zh-CN" sz="1600" b="1" dirty="0">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23" name="文本框 22"/>
          <p:cNvSpPr txBox="1"/>
          <p:nvPr/>
        </p:nvSpPr>
        <p:spPr>
          <a:xfrm>
            <a:off x="2056130" y="528320"/>
            <a:ext cx="4504055" cy="460375"/>
          </a:xfrm>
          <a:prstGeom prst="rect">
            <a:avLst/>
          </a:prstGeom>
          <a:noFill/>
        </p:spPr>
        <p:txBody>
          <a:bodyPr wrap="square" rtlCol="0">
            <a:spAutoFit/>
          </a:bodyPr>
          <a:lstStyle/>
          <a:p>
            <a:pPr algn="l"/>
            <a:r>
              <a:rPr lang="zh-CN" altLang="en-US" sz="2400" b="1" dirty="0" smtClean="0">
                <a:latin typeface="微软雅黑" panose="020B0503020204020204" charset="-122"/>
                <a:ea typeface="微软雅黑" panose="020B0503020204020204" charset="-122"/>
                <a:cs typeface="仿宋" panose="02010609060101010101" charset="-122"/>
                <a:sym typeface="+mn-ea"/>
              </a:rPr>
              <a:t>亚马逊站内搜索框搜集关键词</a:t>
            </a:r>
            <a:endParaRPr lang="zh-CN" altLang="en-US" sz="2400" b="1" spc="300" dirty="0" smtClean="0">
              <a:latin typeface="微软雅黑" panose="020B0503020204020204" charset="-122"/>
              <a:ea typeface="微软雅黑" panose="020B0503020204020204" charset="-122"/>
              <a:cs typeface="仿宋" panose="02010609060101010101" charset="-122"/>
              <a:sym typeface="+mn-ea"/>
            </a:endParaRPr>
          </a:p>
        </p:txBody>
      </p:sp>
      <p:grpSp>
        <p:nvGrpSpPr>
          <p:cNvPr id="24" name="组合 23"/>
          <p:cNvGrpSpPr/>
          <p:nvPr/>
        </p:nvGrpSpPr>
        <p:grpSpPr>
          <a:xfrm>
            <a:off x="1850392" y="665434"/>
            <a:ext cx="148678" cy="148678"/>
            <a:chOff x="4582017" y="665434"/>
            <a:chExt cx="148678" cy="148678"/>
          </a:xfrm>
        </p:grpSpPr>
        <p:sp>
          <p:nvSpPr>
            <p:cNvPr id="25" name="椭圆 24"/>
            <p:cNvSpPr/>
            <p:nvPr/>
          </p:nvSpPr>
          <p:spPr>
            <a:xfrm>
              <a:off x="4615815" y="699232"/>
              <a:ext cx="81082" cy="8108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582017" y="665434"/>
              <a:ext cx="148678" cy="148678"/>
            </a:xfrm>
            <a:prstGeom prst="ellipse">
              <a:avLst/>
            </a:prstGeom>
            <a:noFill/>
            <a:ln w="3175">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 name="图片 13"/>
          <p:cNvPicPr>
            <a:picLocks noChangeAspect="1"/>
          </p:cNvPicPr>
          <p:nvPr/>
        </p:nvPicPr>
        <p:blipFill>
          <a:blip r:embed="rId1"/>
          <a:stretch>
            <a:fillRect/>
          </a:stretch>
        </p:blipFill>
        <p:spPr>
          <a:xfrm>
            <a:off x="5080" y="2000250"/>
            <a:ext cx="6266815" cy="36226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ppt_x"/>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1000"/>
                                        <p:tgtEl>
                                          <p:spTgt spid="12"/>
                                        </p:tgtEl>
                                      </p:cBhvr>
                                    </p:animEffect>
                                  </p:childTnLst>
                                </p:cTn>
                              </p:par>
                              <p:par>
                                <p:cTn id="19" presetID="3" presetClass="entr" presetSubtype="5" fill="hold" grpId="0" nodeType="withEffect">
                                  <p:stCondLst>
                                    <p:cond delay="750"/>
                                  </p:stCondLst>
                                  <p:iterate type="wd">
                                    <p:tmPct val="10000"/>
                                  </p:iterate>
                                  <p:childTnLst>
                                    <p:set>
                                      <p:cBhvr>
                                        <p:cTn id="20" dur="1" fill="hold">
                                          <p:stCondLst>
                                            <p:cond delay="0"/>
                                          </p:stCondLst>
                                        </p:cTn>
                                        <p:tgtEl>
                                          <p:spTgt spid="19"/>
                                        </p:tgtEl>
                                        <p:attrNameLst>
                                          <p:attrName>style.visibility</p:attrName>
                                        </p:attrNameLst>
                                      </p:cBhvr>
                                      <p:to>
                                        <p:strVal val="visible"/>
                                      </p:to>
                                    </p:set>
                                    <p:animEffect transition="in" filter="blinds(vertical)">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317240" y="2525208"/>
            <a:ext cx="2755900" cy="4332792"/>
            <a:chOff x="7035800" y="2525208"/>
            <a:chExt cx="2755900" cy="4332792"/>
          </a:xfrm>
        </p:grpSpPr>
        <p:sp>
          <p:nvSpPr>
            <p:cNvPr id="3" name="流程图: 接点 2"/>
            <p:cNvSpPr/>
            <p:nvPr/>
          </p:nvSpPr>
          <p:spPr>
            <a:xfrm>
              <a:off x="7476693" y="2525208"/>
              <a:ext cx="1803400" cy="1767391"/>
            </a:xfrm>
            <a:prstGeom prst="flowChartConnector">
              <a:avLst/>
            </a:prstGeom>
            <a:solidFill>
              <a:schemeClr val="accent3"/>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sp>
          <p:nvSpPr>
            <p:cNvPr id="7" name="Line 33"/>
            <p:cNvSpPr>
              <a:spLocks noChangeShapeType="1"/>
            </p:cNvSpPr>
            <p:nvPr/>
          </p:nvSpPr>
          <p:spPr bwMode="auto">
            <a:xfrm flipH="1">
              <a:off x="7035800" y="4114800"/>
              <a:ext cx="1143000" cy="27432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8" name="Line 33"/>
            <p:cNvSpPr>
              <a:spLocks noChangeShapeType="1"/>
            </p:cNvSpPr>
            <p:nvPr/>
          </p:nvSpPr>
          <p:spPr bwMode="auto">
            <a:xfrm>
              <a:off x="8699500" y="4267200"/>
              <a:ext cx="1092200" cy="25908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grpSp>
      <p:grpSp>
        <p:nvGrpSpPr>
          <p:cNvPr id="4" name="组合 3"/>
          <p:cNvGrpSpPr/>
          <p:nvPr/>
        </p:nvGrpSpPr>
        <p:grpSpPr>
          <a:xfrm>
            <a:off x="6103620" y="0"/>
            <a:ext cx="2734862" cy="4292600"/>
            <a:chOff x="2476500" y="0"/>
            <a:chExt cx="2734862" cy="4292600"/>
          </a:xfrm>
        </p:grpSpPr>
        <p:sp>
          <p:nvSpPr>
            <p:cNvPr id="5" name="Line 33"/>
            <p:cNvSpPr>
              <a:spLocks noChangeShapeType="1"/>
            </p:cNvSpPr>
            <p:nvPr/>
          </p:nvSpPr>
          <p:spPr bwMode="auto">
            <a:xfrm flipH="1" flipV="1">
              <a:off x="2476500" y="0"/>
              <a:ext cx="1092200" cy="26670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6" name="Line 33"/>
            <p:cNvSpPr>
              <a:spLocks noChangeShapeType="1"/>
            </p:cNvSpPr>
            <p:nvPr/>
          </p:nvSpPr>
          <p:spPr bwMode="auto">
            <a:xfrm flipV="1">
              <a:off x="4089400" y="0"/>
              <a:ext cx="1121962" cy="26670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2" name="流程图: 接点 1"/>
            <p:cNvSpPr/>
            <p:nvPr/>
          </p:nvSpPr>
          <p:spPr>
            <a:xfrm>
              <a:off x="2933700" y="2538940"/>
              <a:ext cx="1744065" cy="1753660"/>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grpSp>
      <p:grpSp>
        <p:nvGrpSpPr>
          <p:cNvPr id="9" name="组合 8"/>
          <p:cNvGrpSpPr/>
          <p:nvPr/>
        </p:nvGrpSpPr>
        <p:grpSpPr>
          <a:xfrm>
            <a:off x="7221408" y="1342369"/>
            <a:ext cx="613857" cy="613853"/>
            <a:chOff x="11121822" y="1145785"/>
            <a:chExt cx="307214" cy="307212"/>
          </a:xfrm>
        </p:grpSpPr>
        <p:sp>
          <p:nvSpPr>
            <p:cNvPr id="10"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grpSp>
      <p:sp>
        <p:nvSpPr>
          <p:cNvPr id="12" name="Freeform 78"/>
          <p:cNvSpPr>
            <a:spLocks noEditPoints="1"/>
          </p:cNvSpPr>
          <p:nvPr/>
        </p:nvSpPr>
        <p:spPr bwMode="auto">
          <a:xfrm>
            <a:off x="4370011" y="5159804"/>
            <a:ext cx="615594" cy="453596"/>
          </a:xfrm>
          <a:custGeom>
            <a:avLst/>
            <a:gdLst>
              <a:gd name="T0" fmla="*/ 151 w 152"/>
              <a:gd name="T1" fmla="*/ 112 h 112"/>
              <a:gd name="T2" fmla="*/ 117 w 152"/>
              <a:gd name="T3" fmla="*/ 112 h 112"/>
              <a:gd name="T4" fmla="*/ 113 w 152"/>
              <a:gd name="T5" fmla="*/ 70 h 112"/>
              <a:gd name="T6" fmla="*/ 95 w 152"/>
              <a:gd name="T7" fmla="*/ 65 h 112"/>
              <a:gd name="T8" fmla="*/ 103 w 152"/>
              <a:gd name="T9" fmla="*/ 59 h 112"/>
              <a:gd name="T10" fmla="*/ 98 w 152"/>
              <a:gd name="T11" fmla="*/ 48 h 112"/>
              <a:gd name="T12" fmla="*/ 94 w 152"/>
              <a:gd name="T13" fmla="*/ 43 h 112"/>
              <a:gd name="T14" fmla="*/ 97 w 152"/>
              <a:gd name="T15" fmla="*/ 36 h 112"/>
              <a:gd name="T16" fmla="*/ 96 w 152"/>
              <a:gd name="T17" fmla="*/ 26 h 112"/>
              <a:gd name="T18" fmla="*/ 114 w 152"/>
              <a:gd name="T19" fmla="*/ 12 h 112"/>
              <a:gd name="T20" fmla="*/ 133 w 152"/>
              <a:gd name="T21" fmla="*/ 26 h 112"/>
              <a:gd name="T22" fmla="*/ 132 w 152"/>
              <a:gd name="T23" fmla="*/ 36 h 112"/>
              <a:gd name="T24" fmla="*/ 135 w 152"/>
              <a:gd name="T25" fmla="*/ 43 h 112"/>
              <a:gd name="T26" fmla="*/ 131 w 152"/>
              <a:gd name="T27" fmla="*/ 48 h 112"/>
              <a:gd name="T28" fmla="*/ 126 w 152"/>
              <a:gd name="T29" fmla="*/ 59 h 112"/>
              <a:gd name="T30" fmla="*/ 126 w 152"/>
              <a:gd name="T31" fmla="*/ 68 h 112"/>
              <a:gd name="T32" fmla="*/ 138 w 152"/>
              <a:gd name="T33" fmla="*/ 73 h 112"/>
              <a:gd name="T34" fmla="*/ 150 w 152"/>
              <a:gd name="T35" fmla="*/ 84 h 112"/>
              <a:gd name="T36" fmla="*/ 151 w 152"/>
              <a:gd name="T37" fmla="*/ 112 h 112"/>
              <a:gd name="T38" fmla="*/ 79 w 152"/>
              <a:gd name="T39" fmla="*/ 69 h 112"/>
              <a:gd name="T40" fmla="*/ 66 w 152"/>
              <a:gd name="T41" fmla="*/ 63 h 112"/>
              <a:gd name="T42" fmla="*/ 66 w 152"/>
              <a:gd name="T43" fmla="*/ 53 h 112"/>
              <a:gd name="T44" fmla="*/ 71 w 152"/>
              <a:gd name="T45" fmla="*/ 41 h 112"/>
              <a:gd name="T46" fmla="*/ 76 w 152"/>
              <a:gd name="T47" fmla="*/ 35 h 112"/>
              <a:gd name="T48" fmla="*/ 73 w 152"/>
              <a:gd name="T49" fmla="*/ 28 h 112"/>
              <a:gd name="T50" fmla="*/ 73 w 152"/>
              <a:gd name="T51" fmla="*/ 17 h 112"/>
              <a:gd name="T52" fmla="*/ 53 w 152"/>
              <a:gd name="T53" fmla="*/ 0 h 112"/>
              <a:gd name="T54" fmla="*/ 32 w 152"/>
              <a:gd name="T55" fmla="*/ 17 h 112"/>
              <a:gd name="T56" fmla="*/ 33 w 152"/>
              <a:gd name="T57" fmla="*/ 28 h 112"/>
              <a:gd name="T58" fmla="*/ 30 w 152"/>
              <a:gd name="T59" fmla="*/ 35 h 112"/>
              <a:gd name="T60" fmla="*/ 35 w 152"/>
              <a:gd name="T61" fmla="*/ 41 h 112"/>
              <a:gd name="T62" fmla="*/ 40 w 152"/>
              <a:gd name="T63" fmla="*/ 53 h 112"/>
              <a:gd name="T64" fmla="*/ 40 w 152"/>
              <a:gd name="T65" fmla="*/ 63 h 112"/>
              <a:gd name="T66" fmla="*/ 27 w 152"/>
              <a:gd name="T67" fmla="*/ 69 h 112"/>
              <a:gd name="T68" fmla="*/ 3 w 152"/>
              <a:gd name="T69" fmla="*/ 81 h 112"/>
              <a:gd name="T70" fmla="*/ 1 w 152"/>
              <a:gd name="T71" fmla="*/ 112 h 112"/>
              <a:gd name="T72" fmla="*/ 53 w 152"/>
              <a:gd name="T73" fmla="*/ 112 h 112"/>
              <a:gd name="T74" fmla="*/ 104 w 152"/>
              <a:gd name="T75" fmla="*/ 112 h 112"/>
              <a:gd name="T76" fmla="*/ 102 w 152"/>
              <a:gd name="T77" fmla="*/ 81 h 112"/>
              <a:gd name="T78" fmla="*/ 79 w 152"/>
              <a:gd name="T79" fmla="*/ 6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 h="112">
                <a:moveTo>
                  <a:pt x="151" y="112"/>
                </a:moveTo>
                <a:cubicBezTo>
                  <a:pt x="117" y="112"/>
                  <a:pt x="117" y="112"/>
                  <a:pt x="117" y="112"/>
                </a:cubicBezTo>
                <a:cubicBezTo>
                  <a:pt x="118" y="78"/>
                  <a:pt x="114" y="72"/>
                  <a:pt x="113" y="70"/>
                </a:cubicBezTo>
                <a:cubicBezTo>
                  <a:pt x="111" y="66"/>
                  <a:pt x="99" y="68"/>
                  <a:pt x="95" y="65"/>
                </a:cubicBezTo>
                <a:cubicBezTo>
                  <a:pt x="103" y="59"/>
                  <a:pt x="103" y="59"/>
                  <a:pt x="103" y="59"/>
                </a:cubicBezTo>
                <a:cubicBezTo>
                  <a:pt x="103" y="59"/>
                  <a:pt x="99" y="57"/>
                  <a:pt x="98" y="48"/>
                </a:cubicBezTo>
                <a:cubicBezTo>
                  <a:pt x="96" y="49"/>
                  <a:pt x="94" y="45"/>
                  <a:pt x="94" y="43"/>
                </a:cubicBezTo>
                <a:cubicBezTo>
                  <a:pt x="93" y="41"/>
                  <a:pt x="94" y="36"/>
                  <a:pt x="97" y="36"/>
                </a:cubicBezTo>
                <a:cubicBezTo>
                  <a:pt x="96" y="32"/>
                  <a:pt x="96" y="28"/>
                  <a:pt x="96" y="26"/>
                </a:cubicBezTo>
                <a:cubicBezTo>
                  <a:pt x="97" y="19"/>
                  <a:pt x="104" y="12"/>
                  <a:pt x="114" y="12"/>
                </a:cubicBezTo>
                <a:cubicBezTo>
                  <a:pt x="125" y="12"/>
                  <a:pt x="132" y="19"/>
                  <a:pt x="133" y="26"/>
                </a:cubicBezTo>
                <a:cubicBezTo>
                  <a:pt x="133" y="28"/>
                  <a:pt x="133" y="32"/>
                  <a:pt x="132" y="36"/>
                </a:cubicBezTo>
                <a:cubicBezTo>
                  <a:pt x="135" y="36"/>
                  <a:pt x="135" y="41"/>
                  <a:pt x="135" y="43"/>
                </a:cubicBezTo>
                <a:cubicBezTo>
                  <a:pt x="135" y="45"/>
                  <a:pt x="133" y="49"/>
                  <a:pt x="131" y="48"/>
                </a:cubicBezTo>
                <a:cubicBezTo>
                  <a:pt x="129" y="57"/>
                  <a:pt x="126" y="59"/>
                  <a:pt x="126" y="59"/>
                </a:cubicBezTo>
                <a:cubicBezTo>
                  <a:pt x="126" y="68"/>
                  <a:pt x="126" y="68"/>
                  <a:pt x="126" y="68"/>
                </a:cubicBezTo>
                <a:cubicBezTo>
                  <a:pt x="126" y="68"/>
                  <a:pt x="128" y="70"/>
                  <a:pt x="138" y="73"/>
                </a:cubicBezTo>
                <a:cubicBezTo>
                  <a:pt x="147" y="77"/>
                  <a:pt x="147" y="80"/>
                  <a:pt x="150" y="84"/>
                </a:cubicBezTo>
                <a:cubicBezTo>
                  <a:pt x="152" y="88"/>
                  <a:pt x="151" y="112"/>
                  <a:pt x="151" y="112"/>
                </a:cubicBezTo>
                <a:close/>
                <a:moveTo>
                  <a:pt x="79" y="69"/>
                </a:moveTo>
                <a:cubicBezTo>
                  <a:pt x="68" y="65"/>
                  <a:pt x="66" y="63"/>
                  <a:pt x="66" y="63"/>
                </a:cubicBezTo>
                <a:cubicBezTo>
                  <a:pt x="66" y="53"/>
                  <a:pt x="66" y="53"/>
                  <a:pt x="66" y="53"/>
                </a:cubicBezTo>
                <a:cubicBezTo>
                  <a:pt x="66" y="53"/>
                  <a:pt x="70" y="50"/>
                  <a:pt x="71" y="41"/>
                </a:cubicBezTo>
                <a:cubicBezTo>
                  <a:pt x="73" y="42"/>
                  <a:pt x="76" y="37"/>
                  <a:pt x="76" y="35"/>
                </a:cubicBezTo>
                <a:cubicBezTo>
                  <a:pt x="76" y="33"/>
                  <a:pt x="75" y="27"/>
                  <a:pt x="73" y="28"/>
                </a:cubicBezTo>
                <a:cubicBezTo>
                  <a:pt x="73" y="23"/>
                  <a:pt x="74" y="19"/>
                  <a:pt x="73" y="17"/>
                </a:cubicBezTo>
                <a:cubicBezTo>
                  <a:pt x="73" y="9"/>
                  <a:pt x="65" y="0"/>
                  <a:pt x="53" y="0"/>
                </a:cubicBezTo>
                <a:cubicBezTo>
                  <a:pt x="41" y="0"/>
                  <a:pt x="33" y="9"/>
                  <a:pt x="32" y="17"/>
                </a:cubicBezTo>
                <a:cubicBezTo>
                  <a:pt x="32" y="19"/>
                  <a:pt x="32" y="23"/>
                  <a:pt x="33" y="28"/>
                </a:cubicBezTo>
                <a:cubicBezTo>
                  <a:pt x="30" y="27"/>
                  <a:pt x="30" y="33"/>
                  <a:pt x="30" y="35"/>
                </a:cubicBezTo>
                <a:cubicBezTo>
                  <a:pt x="30" y="37"/>
                  <a:pt x="32" y="42"/>
                  <a:pt x="35" y="41"/>
                </a:cubicBezTo>
                <a:cubicBezTo>
                  <a:pt x="36" y="50"/>
                  <a:pt x="40" y="53"/>
                  <a:pt x="40" y="53"/>
                </a:cubicBezTo>
                <a:cubicBezTo>
                  <a:pt x="40" y="63"/>
                  <a:pt x="40" y="63"/>
                  <a:pt x="40" y="63"/>
                </a:cubicBezTo>
                <a:cubicBezTo>
                  <a:pt x="40" y="63"/>
                  <a:pt x="37" y="65"/>
                  <a:pt x="27" y="69"/>
                </a:cubicBezTo>
                <a:cubicBezTo>
                  <a:pt x="17" y="73"/>
                  <a:pt x="6" y="76"/>
                  <a:pt x="3" y="81"/>
                </a:cubicBezTo>
                <a:cubicBezTo>
                  <a:pt x="0" y="85"/>
                  <a:pt x="1" y="112"/>
                  <a:pt x="1" y="112"/>
                </a:cubicBezTo>
                <a:cubicBezTo>
                  <a:pt x="53" y="112"/>
                  <a:pt x="53" y="112"/>
                  <a:pt x="53" y="112"/>
                </a:cubicBezTo>
                <a:cubicBezTo>
                  <a:pt x="104" y="112"/>
                  <a:pt x="104" y="112"/>
                  <a:pt x="104" y="112"/>
                </a:cubicBezTo>
                <a:cubicBezTo>
                  <a:pt x="104" y="112"/>
                  <a:pt x="105" y="85"/>
                  <a:pt x="102" y="81"/>
                </a:cubicBezTo>
                <a:cubicBezTo>
                  <a:pt x="99" y="76"/>
                  <a:pt x="89" y="73"/>
                  <a:pt x="79" y="69"/>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19" name="文本框 18"/>
          <p:cNvSpPr txBox="1"/>
          <p:nvPr/>
        </p:nvSpPr>
        <p:spPr>
          <a:xfrm>
            <a:off x="8417560" y="1292225"/>
            <a:ext cx="3603625" cy="5400675"/>
          </a:xfrm>
          <a:prstGeom prst="rect">
            <a:avLst/>
          </a:prstGeom>
          <a:noFill/>
        </p:spPr>
        <p:txBody>
          <a:bodyPr wrap="square" rtlCol="0">
            <a:spAutoFit/>
          </a:bodyPr>
          <a:lstStyle/>
          <a:p>
            <a:pPr algn="l" fontAlgn="auto">
              <a:lnSpc>
                <a:spcPct val="150000"/>
              </a:lnSpc>
            </a:pPr>
            <a:r>
              <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3、摘录同行listing中买家review留评的关键词</a:t>
            </a:r>
            <a:endPar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endPar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r>
              <a:rPr sz="1600"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同样的，取5至8个左右的排名较好并且产品review数量大概在几十个以上的listing作为参考，我们就可以仔细查看同行的Review里面，客户留评时对于这个产品的具体叫法，把这些当地人的习惯叫法摘录下来，再运用到自己的listing中。</a:t>
            </a:r>
            <a:endParaRPr sz="1600"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r>
              <a:rPr sz="1600"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例如，我通过power bank 搜到了一个销量不错的卖家，发现评论里面有充电宝另外一种表达方法：</a:t>
            </a:r>
            <a:endParaRPr sz="1600"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r>
              <a:rPr sz="1600"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battery pack。</a:t>
            </a:r>
            <a:endParaRPr lang="en-US" altLang="zh-CN" sz="1600" b="1" dirty="0">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23" name="文本框 22"/>
          <p:cNvSpPr txBox="1"/>
          <p:nvPr/>
        </p:nvSpPr>
        <p:spPr>
          <a:xfrm>
            <a:off x="2056130" y="528320"/>
            <a:ext cx="4504055" cy="460375"/>
          </a:xfrm>
          <a:prstGeom prst="rect">
            <a:avLst/>
          </a:prstGeom>
          <a:noFill/>
        </p:spPr>
        <p:txBody>
          <a:bodyPr wrap="square" rtlCol="0">
            <a:spAutoFit/>
          </a:bodyPr>
          <a:lstStyle/>
          <a:p>
            <a:pPr algn="l"/>
            <a:r>
              <a:rPr lang="zh-CN" altLang="en-US" sz="2400" b="1" dirty="0" smtClean="0">
                <a:latin typeface="微软雅黑" panose="020B0503020204020204" charset="-122"/>
                <a:ea typeface="微软雅黑" panose="020B0503020204020204" charset="-122"/>
                <a:cs typeface="仿宋" panose="02010609060101010101" charset="-122"/>
                <a:sym typeface="+mn-ea"/>
              </a:rPr>
              <a:t>亚马逊站内搜索框搜集关键词</a:t>
            </a:r>
            <a:endParaRPr lang="zh-CN" altLang="en-US" sz="2400" b="1" spc="300" dirty="0" smtClean="0">
              <a:latin typeface="微软雅黑" panose="020B0503020204020204" charset="-122"/>
              <a:ea typeface="微软雅黑" panose="020B0503020204020204" charset="-122"/>
              <a:cs typeface="仿宋" panose="02010609060101010101" charset="-122"/>
              <a:sym typeface="+mn-ea"/>
            </a:endParaRPr>
          </a:p>
        </p:txBody>
      </p:sp>
      <p:grpSp>
        <p:nvGrpSpPr>
          <p:cNvPr id="24" name="组合 23"/>
          <p:cNvGrpSpPr/>
          <p:nvPr/>
        </p:nvGrpSpPr>
        <p:grpSpPr>
          <a:xfrm>
            <a:off x="1850392" y="665434"/>
            <a:ext cx="148678" cy="148678"/>
            <a:chOff x="4582017" y="665434"/>
            <a:chExt cx="148678" cy="148678"/>
          </a:xfrm>
        </p:grpSpPr>
        <p:sp>
          <p:nvSpPr>
            <p:cNvPr id="25" name="椭圆 24"/>
            <p:cNvSpPr/>
            <p:nvPr/>
          </p:nvSpPr>
          <p:spPr>
            <a:xfrm>
              <a:off x="4615815" y="699232"/>
              <a:ext cx="81082" cy="8108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582017" y="665434"/>
              <a:ext cx="148678" cy="148678"/>
            </a:xfrm>
            <a:prstGeom prst="ellipse">
              <a:avLst/>
            </a:prstGeom>
            <a:noFill/>
            <a:ln w="3175">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 name="图片 12"/>
          <p:cNvPicPr>
            <a:picLocks noChangeAspect="1"/>
          </p:cNvPicPr>
          <p:nvPr/>
        </p:nvPicPr>
        <p:blipFill>
          <a:blip r:embed="rId1"/>
          <a:stretch>
            <a:fillRect/>
          </a:stretch>
        </p:blipFill>
        <p:spPr>
          <a:xfrm>
            <a:off x="-24130" y="2440305"/>
            <a:ext cx="6404610" cy="31730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ppt_x"/>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1000"/>
                                        <p:tgtEl>
                                          <p:spTgt spid="12"/>
                                        </p:tgtEl>
                                      </p:cBhvr>
                                    </p:animEffect>
                                  </p:childTnLst>
                                </p:cTn>
                              </p:par>
                              <p:par>
                                <p:cTn id="19" presetID="3" presetClass="entr" presetSubtype="5" fill="hold" grpId="0" nodeType="withEffect">
                                  <p:stCondLst>
                                    <p:cond delay="750"/>
                                  </p:stCondLst>
                                  <p:iterate type="wd">
                                    <p:tmPct val="10000"/>
                                  </p:iterate>
                                  <p:childTnLst>
                                    <p:set>
                                      <p:cBhvr>
                                        <p:cTn id="20" dur="1" fill="hold">
                                          <p:stCondLst>
                                            <p:cond delay="0"/>
                                          </p:stCondLst>
                                        </p:cTn>
                                        <p:tgtEl>
                                          <p:spTgt spid="19"/>
                                        </p:tgtEl>
                                        <p:attrNameLst>
                                          <p:attrName>style.visibility</p:attrName>
                                        </p:attrNameLst>
                                      </p:cBhvr>
                                      <p:to>
                                        <p:strVal val="visible"/>
                                      </p:to>
                                    </p:set>
                                    <p:animEffect transition="in" filter="blinds(vertical)">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317240" y="2525208"/>
            <a:ext cx="2755900" cy="4332792"/>
            <a:chOff x="7035800" y="2525208"/>
            <a:chExt cx="2755900" cy="4332792"/>
          </a:xfrm>
        </p:grpSpPr>
        <p:sp>
          <p:nvSpPr>
            <p:cNvPr id="3" name="流程图: 接点 2"/>
            <p:cNvSpPr/>
            <p:nvPr/>
          </p:nvSpPr>
          <p:spPr>
            <a:xfrm>
              <a:off x="7476693" y="2525208"/>
              <a:ext cx="1803400" cy="1767391"/>
            </a:xfrm>
            <a:prstGeom prst="flowChartConnector">
              <a:avLst/>
            </a:prstGeom>
            <a:solidFill>
              <a:schemeClr val="accent3"/>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sp>
          <p:nvSpPr>
            <p:cNvPr id="7" name="Line 33"/>
            <p:cNvSpPr>
              <a:spLocks noChangeShapeType="1"/>
            </p:cNvSpPr>
            <p:nvPr/>
          </p:nvSpPr>
          <p:spPr bwMode="auto">
            <a:xfrm flipH="1">
              <a:off x="7035800" y="4114800"/>
              <a:ext cx="1143000" cy="27432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8" name="Line 33"/>
            <p:cNvSpPr>
              <a:spLocks noChangeShapeType="1"/>
            </p:cNvSpPr>
            <p:nvPr/>
          </p:nvSpPr>
          <p:spPr bwMode="auto">
            <a:xfrm>
              <a:off x="8699500" y="4267200"/>
              <a:ext cx="1092200" cy="25908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grpSp>
      <p:grpSp>
        <p:nvGrpSpPr>
          <p:cNvPr id="4" name="组合 3"/>
          <p:cNvGrpSpPr/>
          <p:nvPr/>
        </p:nvGrpSpPr>
        <p:grpSpPr>
          <a:xfrm>
            <a:off x="6103620" y="0"/>
            <a:ext cx="2734862" cy="4292600"/>
            <a:chOff x="2476500" y="0"/>
            <a:chExt cx="2734862" cy="4292600"/>
          </a:xfrm>
        </p:grpSpPr>
        <p:sp>
          <p:nvSpPr>
            <p:cNvPr id="5" name="Line 33"/>
            <p:cNvSpPr>
              <a:spLocks noChangeShapeType="1"/>
            </p:cNvSpPr>
            <p:nvPr/>
          </p:nvSpPr>
          <p:spPr bwMode="auto">
            <a:xfrm flipH="1" flipV="1">
              <a:off x="2476500" y="0"/>
              <a:ext cx="1092200" cy="26670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6" name="Line 33"/>
            <p:cNvSpPr>
              <a:spLocks noChangeShapeType="1"/>
            </p:cNvSpPr>
            <p:nvPr/>
          </p:nvSpPr>
          <p:spPr bwMode="auto">
            <a:xfrm flipV="1">
              <a:off x="4089400" y="0"/>
              <a:ext cx="1121962" cy="26670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2" name="流程图: 接点 1"/>
            <p:cNvSpPr/>
            <p:nvPr/>
          </p:nvSpPr>
          <p:spPr>
            <a:xfrm>
              <a:off x="2933700" y="2538940"/>
              <a:ext cx="1744065" cy="1753660"/>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grpSp>
      <p:grpSp>
        <p:nvGrpSpPr>
          <p:cNvPr id="9" name="组合 8"/>
          <p:cNvGrpSpPr/>
          <p:nvPr/>
        </p:nvGrpSpPr>
        <p:grpSpPr>
          <a:xfrm>
            <a:off x="7221408" y="1342369"/>
            <a:ext cx="613857" cy="613853"/>
            <a:chOff x="11121822" y="1145785"/>
            <a:chExt cx="307214" cy="307212"/>
          </a:xfrm>
        </p:grpSpPr>
        <p:sp>
          <p:nvSpPr>
            <p:cNvPr id="10"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grpSp>
      <p:sp>
        <p:nvSpPr>
          <p:cNvPr id="12" name="Freeform 78"/>
          <p:cNvSpPr>
            <a:spLocks noEditPoints="1"/>
          </p:cNvSpPr>
          <p:nvPr/>
        </p:nvSpPr>
        <p:spPr bwMode="auto">
          <a:xfrm>
            <a:off x="4370011" y="5159804"/>
            <a:ext cx="615594" cy="453596"/>
          </a:xfrm>
          <a:custGeom>
            <a:avLst/>
            <a:gdLst>
              <a:gd name="T0" fmla="*/ 151 w 152"/>
              <a:gd name="T1" fmla="*/ 112 h 112"/>
              <a:gd name="T2" fmla="*/ 117 w 152"/>
              <a:gd name="T3" fmla="*/ 112 h 112"/>
              <a:gd name="T4" fmla="*/ 113 w 152"/>
              <a:gd name="T5" fmla="*/ 70 h 112"/>
              <a:gd name="T6" fmla="*/ 95 w 152"/>
              <a:gd name="T7" fmla="*/ 65 h 112"/>
              <a:gd name="T8" fmla="*/ 103 w 152"/>
              <a:gd name="T9" fmla="*/ 59 h 112"/>
              <a:gd name="T10" fmla="*/ 98 w 152"/>
              <a:gd name="T11" fmla="*/ 48 h 112"/>
              <a:gd name="T12" fmla="*/ 94 w 152"/>
              <a:gd name="T13" fmla="*/ 43 h 112"/>
              <a:gd name="T14" fmla="*/ 97 w 152"/>
              <a:gd name="T15" fmla="*/ 36 h 112"/>
              <a:gd name="T16" fmla="*/ 96 w 152"/>
              <a:gd name="T17" fmla="*/ 26 h 112"/>
              <a:gd name="T18" fmla="*/ 114 w 152"/>
              <a:gd name="T19" fmla="*/ 12 h 112"/>
              <a:gd name="T20" fmla="*/ 133 w 152"/>
              <a:gd name="T21" fmla="*/ 26 h 112"/>
              <a:gd name="T22" fmla="*/ 132 w 152"/>
              <a:gd name="T23" fmla="*/ 36 h 112"/>
              <a:gd name="T24" fmla="*/ 135 w 152"/>
              <a:gd name="T25" fmla="*/ 43 h 112"/>
              <a:gd name="T26" fmla="*/ 131 w 152"/>
              <a:gd name="T27" fmla="*/ 48 h 112"/>
              <a:gd name="T28" fmla="*/ 126 w 152"/>
              <a:gd name="T29" fmla="*/ 59 h 112"/>
              <a:gd name="T30" fmla="*/ 126 w 152"/>
              <a:gd name="T31" fmla="*/ 68 h 112"/>
              <a:gd name="T32" fmla="*/ 138 w 152"/>
              <a:gd name="T33" fmla="*/ 73 h 112"/>
              <a:gd name="T34" fmla="*/ 150 w 152"/>
              <a:gd name="T35" fmla="*/ 84 h 112"/>
              <a:gd name="T36" fmla="*/ 151 w 152"/>
              <a:gd name="T37" fmla="*/ 112 h 112"/>
              <a:gd name="T38" fmla="*/ 79 w 152"/>
              <a:gd name="T39" fmla="*/ 69 h 112"/>
              <a:gd name="T40" fmla="*/ 66 w 152"/>
              <a:gd name="T41" fmla="*/ 63 h 112"/>
              <a:gd name="T42" fmla="*/ 66 w 152"/>
              <a:gd name="T43" fmla="*/ 53 h 112"/>
              <a:gd name="T44" fmla="*/ 71 w 152"/>
              <a:gd name="T45" fmla="*/ 41 h 112"/>
              <a:gd name="T46" fmla="*/ 76 w 152"/>
              <a:gd name="T47" fmla="*/ 35 h 112"/>
              <a:gd name="T48" fmla="*/ 73 w 152"/>
              <a:gd name="T49" fmla="*/ 28 h 112"/>
              <a:gd name="T50" fmla="*/ 73 w 152"/>
              <a:gd name="T51" fmla="*/ 17 h 112"/>
              <a:gd name="T52" fmla="*/ 53 w 152"/>
              <a:gd name="T53" fmla="*/ 0 h 112"/>
              <a:gd name="T54" fmla="*/ 32 w 152"/>
              <a:gd name="T55" fmla="*/ 17 h 112"/>
              <a:gd name="T56" fmla="*/ 33 w 152"/>
              <a:gd name="T57" fmla="*/ 28 h 112"/>
              <a:gd name="T58" fmla="*/ 30 w 152"/>
              <a:gd name="T59" fmla="*/ 35 h 112"/>
              <a:gd name="T60" fmla="*/ 35 w 152"/>
              <a:gd name="T61" fmla="*/ 41 h 112"/>
              <a:gd name="T62" fmla="*/ 40 w 152"/>
              <a:gd name="T63" fmla="*/ 53 h 112"/>
              <a:gd name="T64" fmla="*/ 40 w 152"/>
              <a:gd name="T65" fmla="*/ 63 h 112"/>
              <a:gd name="T66" fmla="*/ 27 w 152"/>
              <a:gd name="T67" fmla="*/ 69 h 112"/>
              <a:gd name="T68" fmla="*/ 3 w 152"/>
              <a:gd name="T69" fmla="*/ 81 h 112"/>
              <a:gd name="T70" fmla="*/ 1 w 152"/>
              <a:gd name="T71" fmla="*/ 112 h 112"/>
              <a:gd name="T72" fmla="*/ 53 w 152"/>
              <a:gd name="T73" fmla="*/ 112 h 112"/>
              <a:gd name="T74" fmla="*/ 104 w 152"/>
              <a:gd name="T75" fmla="*/ 112 h 112"/>
              <a:gd name="T76" fmla="*/ 102 w 152"/>
              <a:gd name="T77" fmla="*/ 81 h 112"/>
              <a:gd name="T78" fmla="*/ 79 w 152"/>
              <a:gd name="T79" fmla="*/ 6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 h="112">
                <a:moveTo>
                  <a:pt x="151" y="112"/>
                </a:moveTo>
                <a:cubicBezTo>
                  <a:pt x="117" y="112"/>
                  <a:pt x="117" y="112"/>
                  <a:pt x="117" y="112"/>
                </a:cubicBezTo>
                <a:cubicBezTo>
                  <a:pt x="118" y="78"/>
                  <a:pt x="114" y="72"/>
                  <a:pt x="113" y="70"/>
                </a:cubicBezTo>
                <a:cubicBezTo>
                  <a:pt x="111" y="66"/>
                  <a:pt x="99" y="68"/>
                  <a:pt x="95" y="65"/>
                </a:cubicBezTo>
                <a:cubicBezTo>
                  <a:pt x="103" y="59"/>
                  <a:pt x="103" y="59"/>
                  <a:pt x="103" y="59"/>
                </a:cubicBezTo>
                <a:cubicBezTo>
                  <a:pt x="103" y="59"/>
                  <a:pt x="99" y="57"/>
                  <a:pt x="98" y="48"/>
                </a:cubicBezTo>
                <a:cubicBezTo>
                  <a:pt x="96" y="49"/>
                  <a:pt x="94" y="45"/>
                  <a:pt x="94" y="43"/>
                </a:cubicBezTo>
                <a:cubicBezTo>
                  <a:pt x="93" y="41"/>
                  <a:pt x="94" y="36"/>
                  <a:pt x="97" y="36"/>
                </a:cubicBezTo>
                <a:cubicBezTo>
                  <a:pt x="96" y="32"/>
                  <a:pt x="96" y="28"/>
                  <a:pt x="96" y="26"/>
                </a:cubicBezTo>
                <a:cubicBezTo>
                  <a:pt x="97" y="19"/>
                  <a:pt x="104" y="12"/>
                  <a:pt x="114" y="12"/>
                </a:cubicBezTo>
                <a:cubicBezTo>
                  <a:pt x="125" y="12"/>
                  <a:pt x="132" y="19"/>
                  <a:pt x="133" y="26"/>
                </a:cubicBezTo>
                <a:cubicBezTo>
                  <a:pt x="133" y="28"/>
                  <a:pt x="133" y="32"/>
                  <a:pt x="132" y="36"/>
                </a:cubicBezTo>
                <a:cubicBezTo>
                  <a:pt x="135" y="36"/>
                  <a:pt x="135" y="41"/>
                  <a:pt x="135" y="43"/>
                </a:cubicBezTo>
                <a:cubicBezTo>
                  <a:pt x="135" y="45"/>
                  <a:pt x="133" y="49"/>
                  <a:pt x="131" y="48"/>
                </a:cubicBezTo>
                <a:cubicBezTo>
                  <a:pt x="129" y="57"/>
                  <a:pt x="126" y="59"/>
                  <a:pt x="126" y="59"/>
                </a:cubicBezTo>
                <a:cubicBezTo>
                  <a:pt x="126" y="68"/>
                  <a:pt x="126" y="68"/>
                  <a:pt x="126" y="68"/>
                </a:cubicBezTo>
                <a:cubicBezTo>
                  <a:pt x="126" y="68"/>
                  <a:pt x="128" y="70"/>
                  <a:pt x="138" y="73"/>
                </a:cubicBezTo>
                <a:cubicBezTo>
                  <a:pt x="147" y="77"/>
                  <a:pt x="147" y="80"/>
                  <a:pt x="150" y="84"/>
                </a:cubicBezTo>
                <a:cubicBezTo>
                  <a:pt x="152" y="88"/>
                  <a:pt x="151" y="112"/>
                  <a:pt x="151" y="112"/>
                </a:cubicBezTo>
                <a:close/>
                <a:moveTo>
                  <a:pt x="79" y="69"/>
                </a:moveTo>
                <a:cubicBezTo>
                  <a:pt x="68" y="65"/>
                  <a:pt x="66" y="63"/>
                  <a:pt x="66" y="63"/>
                </a:cubicBezTo>
                <a:cubicBezTo>
                  <a:pt x="66" y="53"/>
                  <a:pt x="66" y="53"/>
                  <a:pt x="66" y="53"/>
                </a:cubicBezTo>
                <a:cubicBezTo>
                  <a:pt x="66" y="53"/>
                  <a:pt x="70" y="50"/>
                  <a:pt x="71" y="41"/>
                </a:cubicBezTo>
                <a:cubicBezTo>
                  <a:pt x="73" y="42"/>
                  <a:pt x="76" y="37"/>
                  <a:pt x="76" y="35"/>
                </a:cubicBezTo>
                <a:cubicBezTo>
                  <a:pt x="76" y="33"/>
                  <a:pt x="75" y="27"/>
                  <a:pt x="73" y="28"/>
                </a:cubicBezTo>
                <a:cubicBezTo>
                  <a:pt x="73" y="23"/>
                  <a:pt x="74" y="19"/>
                  <a:pt x="73" y="17"/>
                </a:cubicBezTo>
                <a:cubicBezTo>
                  <a:pt x="73" y="9"/>
                  <a:pt x="65" y="0"/>
                  <a:pt x="53" y="0"/>
                </a:cubicBezTo>
                <a:cubicBezTo>
                  <a:pt x="41" y="0"/>
                  <a:pt x="33" y="9"/>
                  <a:pt x="32" y="17"/>
                </a:cubicBezTo>
                <a:cubicBezTo>
                  <a:pt x="32" y="19"/>
                  <a:pt x="32" y="23"/>
                  <a:pt x="33" y="28"/>
                </a:cubicBezTo>
                <a:cubicBezTo>
                  <a:pt x="30" y="27"/>
                  <a:pt x="30" y="33"/>
                  <a:pt x="30" y="35"/>
                </a:cubicBezTo>
                <a:cubicBezTo>
                  <a:pt x="30" y="37"/>
                  <a:pt x="32" y="42"/>
                  <a:pt x="35" y="41"/>
                </a:cubicBezTo>
                <a:cubicBezTo>
                  <a:pt x="36" y="50"/>
                  <a:pt x="40" y="53"/>
                  <a:pt x="40" y="53"/>
                </a:cubicBezTo>
                <a:cubicBezTo>
                  <a:pt x="40" y="63"/>
                  <a:pt x="40" y="63"/>
                  <a:pt x="40" y="63"/>
                </a:cubicBezTo>
                <a:cubicBezTo>
                  <a:pt x="40" y="63"/>
                  <a:pt x="37" y="65"/>
                  <a:pt x="27" y="69"/>
                </a:cubicBezTo>
                <a:cubicBezTo>
                  <a:pt x="17" y="73"/>
                  <a:pt x="6" y="76"/>
                  <a:pt x="3" y="81"/>
                </a:cubicBezTo>
                <a:cubicBezTo>
                  <a:pt x="0" y="85"/>
                  <a:pt x="1" y="112"/>
                  <a:pt x="1" y="112"/>
                </a:cubicBezTo>
                <a:cubicBezTo>
                  <a:pt x="53" y="112"/>
                  <a:pt x="53" y="112"/>
                  <a:pt x="53" y="112"/>
                </a:cubicBezTo>
                <a:cubicBezTo>
                  <a:pt x="104" y="112"/>
                  <a:pt x="104" y="112"/>
                  <a:pt x="104" y="112"/>
                </a:cubicBezTo>
                <a:cubicBezTo>
                  <a:pt x="104" y="112"/>
                  <a:pt x="105" y="85"/>
                  <a:pt x="102" y="81"/>
                </a:cubicBezTo>
                <a:cubicBezTo>
                  <a:pt x="99" y="76"/>
                  <a:pt x="89" y="73"/>
                  <a:pt x="79" y="69"/>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19" name="文本框 18"/>
          <p:cNvSpPr txBox="1"/>
          <p:nvPr/>
        </p:nvSpPr>
        <p:spPr>
          <a:xfrm>
            <a:off x="8305165" y="2183130"/>
            <a:ext cx="3603625" cy="2491740"/>
          </a:xfrm>
          <a:prstGeom prst="rect">
            <a:avLst/>
          </a:prstGeom>
          <a:noFill/>
        </p:spPr>
        <p:txBody>
          <a:bodyPr wrap="square" rtlCol="0">
            <a:spAutoFit/>
          </a:bodyPr>
          <a:lstStyle/>
          <a:p>
            <a:pPr algn="l"/>
            <a:r>
              <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1、摘录跨平台产品关键词</a:t>
            </a:r>
            <a:endPar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endParaRPr>
          </a:p>
          <a:p>
            <a:pPr algn="l"/>
            <a:endPar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r>
              <a:rPr sz="1600"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可以去到跟亚马逊同类型的跨境电商网站搜索产品的关键词，如：ebay，wish，aliexpress，lazada等电商网站。如下图所示，其它平台也会出现相应的下拉框关键词，摘录下来即可。</a:t>
            </a:r>
            <a:endParaRPr lang="en-US" altLang="zh-CN" sz="1600" b="1" dirty="0">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23" name="文本框 22"/>
          <p:cNvSpPr txBox="1"/>
          <p:nvPr/>
        </p:nvSpPr>
        <p:spPr>
          <a:xfrm>
            <a:off x="2056130" y="486410"/>
            <a:ext cx="4504055" cy="521970"/>
          </a:xfrm>
          <a:prstGeom prst="rect">
            <a:avLst/>
          </a:prstGeom>
          <a:noFill/>
        </p:spPr>
        <p:txBody>
          <a:bodyPr wrap="square" rtlCol="0">
            <a:spAutoFit/>
          </a:bodyPr>
          <a:lstStyle/>
          <a:p>
            <a:pPr algn="l"/>
            <a:r>
              <a:rPr lang="zh-CN" altLang="en-US" sz="2800" b="1" dirty="0" smtClean="0">
                <a:latin typeface="微软雅黑" panose="020B0503020204020204" charset="-122"/>
                <a:ea typeface="微软雅黑" panose="020B0503020204020204" charset="-122"/>
                <a:cs typeface="仿宋" panose="02010609060101010101" charset="-122"/>
                <a:sym typeface="+mn-ea"/>
              </a:rPr>
              <a:t>站外搜集产品关键词</a:t>
            </a:r>
            <a:endParaRPr lang="zh-CN" altLang="en-US" sz="2800" b="1" spc="300" dirty="0" smtClean="0">
              <a:latin typeface="微软雅黑" panose="020B0503020204020204" charset="-122"/>
              <a:ea typeface="微软雅黑" panose="020B0503020204020204" charset="-122"/>
              <a:cs typeface="仿宋" panose="02010609060101010101" charset="-122"/>
              <a:sym typeface="+mn-ea"/>
            </a:endParaRPr>
          </a:p>
        </p:txBody>
      </p:sp>
      <p:grpSp>
        <p:nvGrpSpPr>
          <p:cNvPr id="24" name="组合 23"/>
          <p:cNvGrpSpPr/>
          <p:nvPr/>
        </p:nvGrpSpPr>
        <p:grpSpPr>
          <a:xfrm>
            <a:off x="1850392" y="665434"/>
            <a:ext cx="148678" cy="148678"/>
            <a:chOff x="4582017" y="665434"/>
            <a:chExt cx="148678" cy="148678"/>
          </a:xfrm>
        </p:grpSpPr>
        <p:sp>
          <p:nvSpPr>
            <p:cNvPr id="25" name="椭圆 24"/>
            <p:cNvSpPr/>
            <p:nvPr/>
          </p:nvSpPr>
          <p:spPr>
            <a:xfrm>
              <a:off x="4615815" y="699232"/>
              <a:ext cx="81082" cy="8108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582017" y="665434"/>
              <a:ext cx="148678" cy="148678"/>
            </a:xfrm>
            <a:prstGeom prst="ellipse">
              <a:avLst/>
            </a:prstGeom>
            <a:noFill/>
            <a:ln w="3175">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 name="图片 13"/>
          <p:cNvPicPr>
            <a:picLocks noChangeAspect="1"/>
          </p:cNvPicPr>
          <p:nvPr/>
        </p:nvPicPr>
        <p:blipFill>
          <a:blip r:embed="rId1"/>
          <a:stretch>
            <a:fillRect/>
          </a:stretch>
        </p:blipFill>
        <p:spPr>
          <a:xfrm>
            <a:off x="6985" y="2368550"/>
            <a:ext cx="6285230" cy="32448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ppt_x"/>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1000"/>
                                        <p:tgtEl>
                                          <p:spTgt spid="12"/>
                                        </p:tgtEl>
                                      </p:cBhvr>
                                    </p:animEffect>
                                  </p:childTnLst>
                                </p:cTn>
                              </p:par>
                              <p:par>
                                <p:cTn id="19" presetID="3" presetClass="entr" presetSubtype="5" fill="hold" grpId="0" nodeType="withEffect">
                                  <p:stCondLst>
                                    <p:cond delay="750"/>
                                  </p:stCondLst>
                                  <p:iterate type="wd">
                                    <p:tmPct val="10000"/>
                                  </p:iterate>
                                  <p:childTnLst>
                                    <p:set>
                                      <p:cBhvr>
                                        <p:cTn id="20" dur="1" fill="hold">
                                          <p:stCondLst>
                                            <p:cond delay="0"/>
                                          </p:stCondLst>
                                        </p:cTn>
                                        <p:tgtEl>
                                          <p:spTgt spid="19"/>
                                        </p:tgtEl>
                                        <p:attrNameLst>
                                          <p:attrName>style.visibility</p:attrName>
                                        </p:attrNameLst>
                                      </p:cBhvr>
                                      <p:to>
                                        <p:strVal val="visible"/>
                                      </p:to>
                                    </p:set>
                                    <p:animEffect transition="in" filter="blinds(vertical)">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317240" y="2525208"/>
            <a:ext cx="2755900" cy="4332792"/>
            <a:chOff x="7035800" y="2525208"/>
            <a:chExt cx="2755900" cy="4332792"/>
          </a:xfrm>
        </p:grpSpPr>
        <p:sp>
          <p:nvSpPr>
            <p:cNvPr id="3" name="流程图: 接点 2"/>
            <p:cNvSpPr/>
            <p:nvPr/>
          </p:nvSpPr>
          <p:spPr>
            <a:xfrm>
              <a:off x="7476693" y="2525208"/>
              <a:ext cx="1803400" cy="1767391"/>
            </a:xfrm>
            <a:prstGeom prst="flowChartConnector">
              <a:avLst/>
            </a:prstGeom>
            <a:solidFill>
              <a:schemeClr val="accent3"/>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sp>
          <p:nvSpPr>
            <p:cNvPr id="7" name="Line 33"/>
            <p:cNvSpPr>
              <a:spLocks noChangeShapeType="1"/>
            </p:cNvSpPr>
            <p:nvPr/>
          </p:nvSpPr>
          <p:spPr bwMode="auto">
            <a:xfrm flipH="1">
              <a:off x="7035800" y="4114800"/>
              <a:ext cx="1143000" cy="27432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8" name="Line 33"/>
            <p:cNvSpPr>
              <a:spLocks noChangeShapeType="1"/>
            </p:cNvSpPr>
            <p:nvPr/>
          </p:nvSpPr>
          <p:spPr bwMode="auto">
            <a:xfrm>
              <a:off x="8699500" y="4267200"/>
              <a:ext cx="1092200" cy="25908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grpSp>
      <p:grpSp>
        <p:nvGrpSpPr>
          <p:cNvPr id="4" name="组合 3"/>
          <p:cNvGrpSpPr/>
          <p:nvPr/>
        </p:nvGrpSpPr>
        <p:grpSpPr>
          <a:xfrm>
            <a:off x="6103620" y="0"/>
            <a:ext cx="2734862" cy="4292600"/>
            <a:chOff x="2476500" y="0"/>
            <a:chExt cx="2734862" cy="4292600"/>
          </a:xfrm>
        </p:grpSpPr>
        <p:sp>
          <p:nvSpPr>
            <p:cNvPr id="5" name="Line 33"/>
            <p:cNvSpPr>
              <a:spLocks noChangeShapeType="1"/>
            </p:cNvSpPr>
            <p:nvPr/>
          </p:nvSpPr>
          <p:spPr bwMode="auto">
            <a:xfrm flipH="1" flipV="1">
              <a:off x="2476500" y="0"/>
              <a:ext cx="1092200" cy="26670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6" name="Line 33"/>
            <p:cNvSpPr>
              <a:spLocks noChangeShapeType="1"/>
            </p:cNvSpPr>
            <p:nvPr/>
          </p:nvSpPr>
          <p:spPr bwMode="auto">
            <a:xfrm flipV="1">
              <a:off x="4089400" y="0"/>
              <a:ext cx="1121962" cy="266700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2" name="流程图: 接点 1"/>
            <p:cNvSpPr/>
            <p:nvPr/>
          </p:nvSpPr>
          <p:spPr>
            <a:xfrm>
              <a:off x="2933700" y="2538940"/>
              <a:ext cx="1744065" cy="1753660"/>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grpSp>
      <p:grpSp>
        <p:nvGrpSpPr>
          <p:cNvPr id="9" name="组合 8"/>
          <p:cNvGrpSpPr/>
          <p:nvPr/>
        </p:nvGrpSpPr>
        <p:grpSpPr>
          <a:xfrm>
            <a:off x="7221408" y="1342369"/>
            <a:ext cx="613857" cy="613853"/>
            <a:chOff x="11121822" y="1145785"/>
            <a:chExt cx="307214" cy="307212"/>
          </a:xfrm>
        </p:grpSpPr>
        <p:sp>
          <p:nvSpPr>
            <p:cNvPr id="10"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grpSp>
      <p:sp>
        <p:nvSpPr>
          <p:cNvPr id="12" name="Freeform 78"/>
          <p:cNvSpPr>
            <a:spLocks noEditPoints="1"/>
          </p:cNvSpPr>
          <p:nvPr/>
        </p:nvSpPr>
        <p:spPr bwMode="auto">
          <a:xfrm>
            <a:off x="4370011" y="5159804"/>
            <a:ext cx="615594" cy="453596"/>
          </a:xfrm>
          <a:custGeom>
            <a:avLst/>
            <a:gdLst>
              <a:gd name="T0" fmla="*/ 151 w 152"/>
              <a:gd name="T1" fmla="*/ 112 h 112"/>
              <a:gd name="T2" fmla="*/ 117 w 152"/>
              <a:gd name="T3" fmla="*/ 112 h 112"/>
              <a:gd name="T4" fmla="*/ 113 w 152"/>
              <a:gd name="T5" fmla="*/ 70 h 112"/>
              <a:gd name="T6" fmla="*/ 95 w 152"/>
              <a:gd name="T7" fmla="*/ 65 h 112"/>
              <a:gd name="T8" fmla="*/ 103 w 152"/>
              <a:gd name="T9" fmla="*/ 59 h 112"/>
              <a:gd name="T10" fmla="*/ 98 w 152"/>
              <a:gd name="T11" fmla="*/ 48 h 112"/>
              <a:gd name="T12" fmla="*/ 94 w 152"/>
              <a:gd name="T13" fmla="*/ 43 h 112"/>
              <a:gd name="T14" fmla="*/ 97 w 152"/>
              <a:gd name="T15" fmla="*/ 36 h 112"/>
              <a:gd name="T16" fmla="*/ 96 w 152"/>
              <a:gd name="T17" fmla="*/ 26 h 112"/>
              <a:gd name="T18" fmla="*/ 114 w 152"/>
              <a:gd name="T19" fmla="*/ 12 h 112"/>
              <a:gd name="T20" fmla="*/ 133 w 152"/>
              <a:gd name="T21" fmla="*/ 26 h 112"/>
              <a:gd name="T22" fmla="*/ 132 w 152"/>
              <a:gd name="T23" fmla="*/ 36 h 112"/>
              <a:gd name="T24" fmla="*/ 135 w 152"/>
              <a:gd name="T25" fmla="*/ 43 h 112"/>
              <a:gd name="T26" fmla="*/ 131 w 152"/>
              <a:gd name="T27" fmla="*/ 48 h 112"/>
              <a:gd name="T28" fmla="*/ 126 w 152"/>
              <a:gd name="T29" fmla="*/ 59 h 112"/>
              <a:gd name="T30" fmla="*/ 126 w 152"/>
              <a:gd name="T31" fmla="*/ 68 h 112"/>
              <a:gd name="T32" fmla="*/ 138 w 152"/>
              <a:gd name="T33" fmla="*/ 73 h 112"/>
              <a:gd name="T34" fmla="*/ 150 w 152"/>
              <a:gd name="T35" fmla="*/ 84 h 112"/>
              <a:gd name="T36" fmla="*/ 151 w 152"/>
              <a:gd name="T37" fmla="*/ 112 h 112"/>
              <a:gd name="T38" fmla="*/ 79 w 152"/>
              <a:gd name="T39" fmla="*/ 69 h 112"/>
              <a:gd name="T40" fmla="*/ 66 w 152"/>
              <a:gd name="T41" fmla="*/ 63 h 112"/>
              <a:gd name="T42" fmla="*/ 66 w 152"/>
              <a:gd name="T43" fmla="*/ 53 h 112"/>
              <a:gd name="T44" fmla="*/ 71 w 152"/>
              <a:gd name="T45" fmla="*/ 41 h 112"/>
              <a:gd name="T46" fmla="*/ 76 w 152"/>
              <a:gd name="T47" fmla="*/ 35 h 112"/>
              <a:gd name="T48" fmla="*/ 73 w 152"/>
              <a:gd name="T49" fmla="*/ 28 h 112"/>
              <a:gd name="T50" fmla="*/ 73 w 152"/>
              <a:gd name="T51" fmla="*/ 17 h 112"/>
              <a:gd name="T52" fmla="*/ 53 w 152"/>
              <a:gd name="T53" fmla="*/ 0 h 112"/>
              <a:gd name="T54" fmla="*/ 32 w 152"/>
              <a:gd name="T55" fmla="*/ 17 h 112"/>
              <a:gd name="T56" fmla="*/ 33 w 152"/>
              <a:gd name="T57" fmla="*/ 28 h 112"/>
              <a:gd name="T58" fmla="*/ 30 w 152"/>
              <a:gd name="T59" fmla="*/ 35 h 112"/>
              <a:gd name="T60" fmla="*/ 35 w 152"/>
              <a:gd name="T61" fmla="*/ 41 h 112"/>
              <a:gd name="T62" fmla="*/ 40 w 152"/>
              <a:gd name="T63" fmla="*/ 53 h 112"/>
              <a:gd name="T64" fmla="*/ 40 w 152"/>
              <a:gd name="T65" fmla="*/ 63 h 112"/>
              <a:gd name="T66" fmla="*/ 27 w 152"/>
              <a:gd name="T67" fmla="*/ 69 h 112"/>
              <a:gd name="T68" fmla="*/ 3 w 152"/>
              <a:gd name="T69" fmla="*/ 81 h 112"/>
              <a:gd name="T70" fmla="*/ 1 w 152"/>
              <a:gd name="T71" fmla="*/ 112 h 112"/>
              <a:gd name="T72" fmla="*/ 53 w 152"/>
              <a:gd name="T73" fmla="*/ 112 h 112"/>
              <a:gd name="T74" fmla="*/ 104 w 152"/>
              <a:gd name="T75" fmla="*/ 112 h 112"/>
              <a:gd name="T76" fmla="*/ 102 w 152"/>
              <a:gd name="T77" fmla="*/ 81 h 112"/>
              <a:gd name="T78" fmla="*/ 79 w 152"/>
              <a:gd name="T79" fmla="*/ 6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 h="112">
                <a:moveTo>
                  <a:pt x="151" y="112"/>
                </a:moveTo>
                <a:cubicBezTo>
                  <a:pt x="117" y="112"/>
                  <a:pt x="117" y="112"/>
                  <a:pt x="117" y="112"/>
                </a:cubicBezTo>
                <a:cubicBezTo>
                  <a:pt x="118" y="78"/>
                  <a:pt x="114" y="72"/>
                  <a:pt x="113" y="70"/>
                </a:cubicBezTo>
                <a:cubicBezTo>
                  <a:pt x="111" y="66"/>
                  <a:pt x="99" y="68"/>
                  <a:pt x="95" y="65"/>
                </a:cubicBezTo>
                <a:cubicBezTo>
                  <a:pt x="103" y="59"/>
                  <a:pt x="103" y="59"/>
                  <a:pt x="103" y="59"/>
                </a:cubicBezTo>
                <a:cubicBezTo>
                  <a:pt x="103" y="59"/>
                  <a:pt x="99" y="57"/>
                  <a:pt x="98" y="48"/>
                </a:cubicBezTo>
                <a:cubicBezTo>
                  <a:pt x="96" y="49"/>
                  <a:pt x="94" y="45"/>
                  <a:pt x="94" y="43"/>
                </a:cubicBezTo>
                <a:cubicBezTo>
                  <a:pt x="93" y="41"/>
                  <a:pt x="94" y="36"/>
                  <a:pt x="97" y="36"/>
                </a:cubicBezTo>
                <a:cubicBezTo>
                  <a:pt x="96" y="32"/>
                  <a:pt x="96" y="28"/>
                  <a:pt x="96" y="26"/>
                </a:cubicBezTo>
                <a:cubicBezTo>
                  <a:pt x="97" y="19"/>
                  <a:pt x="104" y="12"/>
                  <a:pt x="114" y="12"/>
                </a:cubicBezTo>
                <a:cubicBezTo>
                  <a:pt x="125" y="12"/>
                  <a:pt x="132" y="19"/>
                  <a:pt x="133" y="26"/>
                </a:cubicBezTo>
                <a:cubicBezTo>
                  <a:pt x="133" y="28"/>
                  <a:pt x="133" y="32"/>
                  <a:pt x="132" y="36"/>
                </a:cubicBezTo>
                <a:cubicBezTo>
                  <a:pt x="135" y="36"/>
                  <a:pt x="135" y="41"/>
                  <a:pt x="135" y="43"/>
                </a:cubicBezTo>
                <a:cubicBezTo>
                  <a:pt x="135" y="45"/>
                  <a:pt x="133" y="49"/>
                  <a:pt x="131" y="48"/>
                </a:cubicBezTo>
                <a:cubicBezTo>
                  <a:pt x="129" y="57"/>
                  <a:pt x="126" y="59"/>
                  <a:pt x="126" y="59"/>
                </a:cubicBezTo>
                <a:cubicBezTo>
                  <a:pt x="126" y="68"/>
                  <a:pt x="126" y="68"/>
                  <a:pt x="126" y="68"/>
                </a:cubicBezTo>
                <a:cubicBezTo>
                  <a:pt x="126" y="68"/>
                  <a:pt x="128" y="70"/>
                  <a:pt x="138" y="73"/>
                </a:cubicBezTo>
                <a:cubicBezTo>
                  <a:pt x="147" y="77"/>
                  <a:pt x="147" y="80"/>
                  <a:pt x="150" y="84"/>
                </a:cubicBezTo>
                <a:cubicBezTo>
                  <a:pt x="152" y="88"/>
                  <a:pt x="151" y="112"/>
                  <a:pt x="151" y="112"/>
                </a:cubicBezTo>
                <a:close/>
                <a:moveTo>
                  <a:pt x="79" y="69"/>
                </a:moveTo>
                <a:cubicBezTo>
                  <a:pt x="68" y="65"/>
                  <a:pt x="66" y="63"/>
                  <a:pt x="66" y="63"/>
                </a:cubicBezTo>
                <a:cubicBezTo>
                  <a:pt x="66" y="53"/>
                  <a:pt x="66" y="53"/>
                  <a:pt x="66" y="53"/>
                </a:cubicBezTo>
                <a:cubicBezTo>
                  <a:pt x="66" y="53"/>
                  <a:pt x="70" y="50"/>
                  <a:pt x="71" y="41"/>
                </a:cubicBezTo>
                <a:cubicBezTo>
                  <a:pt x="73" y="42"/>
                  <a:pt x="76" y="37"/>
                  <a:pt x="76" y="35"/>
                </a:cubicBezTo>
                <a:cubicBezTo>
                  <a:pt x="76" y="33"/>
                  <a:pt x="75" y="27"/>
                  <a:pt x="73" y="28"/>
                </a:cubicBezTo>
                <a:cubicBezTo>
                  <a:pt x="73" y="23"/>
                  <a:pt x="74" y="19"/>
                  <a:pt x="73" y="17"/>
                </a:cubicBezTo>
                <a:cubicBezTo>
                  <a:pt x="73" y="9"/>
                  <a:pt x="65" y="0"/>
                  <a:pt x="53" y="0"/>
                </a:cubicBezTo>
                <a:cubicBezTo>
                  <a:pt x="41" y="0"/>
                  <a:pt x="33" y="9"/>
                  <a:pt x="32" y="17"/>
                </a:cubicBezTo>
                <a:cubicBezTo>
                  <a:pt x="32" y="19"/>
                  <a:pt x="32" y="23"/>
                  <a:pt x="33" y="28"/>
                </a:cubicBezTo>
                <a:cubicBezTo>
                  <a:pt x="30" y="27"/>
                  <a:pt x="30" y="33"/>
                  <a:pt x="30" y="35"/>
                </a:cubicBezTo>
                <a:cubicBezTo>
                  <a:pt x="30" y="37"/>
                  <a:pt x="32" y="42"/>
                  <a:pt x="35" y="41"/>
                </a:cubicBezTo>
                <a:cubicBezTo>
                  <a:pt x="36" y="50"/>
                  <a:pt x="40" y="53"/>
                  <a:pt x="40" y="53"/>
                </a:cubicBezTo>
                <a:cubicBezTo>
                  <a:pt x="40" y="63"/>
                  <a:pt x="40" y="63"/>
                  <a:pt x="40" y="63"/>
                </a:cubicBezTo>
                <a:cubicBezTo>
                  <a:pt x="40" y="63"/>
                  <a:pt x="37" y="65"/>
                  <a:pt x="27" y="69"/>
                </a:cubicBezTo>
                <a:cubicBezTo>
                  <a:pt x="17" y="73"/>
                  <a:pt x="6" y="76"/>
                  <a:pt x="3" y="81"/>
                </a:cubicBezTo>
                <a:cubicBezTo>
                  <a:pt x="0" y="85"/>
                  <a:pt x="1" y="112"/>
                  <a:pt x="1" y="112"/>
                </a:cubicBezTo>
                <a:cubicBezTo>
                  <a:pt x="53" y="112"/>
                  <a:pt x="53" y="112"/>
                  <a:pt x="53" y="112"/>
                </a:cubicBezTo>
                <a:cubicBezTo>
                  <a:pt x="104" y="112"/>
                  <a:pt x="104" y="112"/>
                  <a:pt x="104" y="112"/>
                </a:cubicBezTo>
                <a:cubicBezTo>
                  <a:pt x="104" y="112"/>
                  <a:pt x="105" y="85"/>
                  <a:pt x="102" y="81"/>
                </a:cubicBezTo>
                <a:cubicBezTo>
                  <a:pt x="99" y="76"/>
                  <a:pt x="89" y="73"/>
                  <a:pt x="79" y="69"/>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19" name="文本框 18"/>
          <p:cNvSpPr txBox="1"/>
          <p:nvPr/>
        </p:nvSpPr>
        <p:spPr>
          <a:xfrm>
            <a:off x="8417560" y="2044700"/>
            <a:ext cx="3603625" cy="2768600"/>
          </a:xfrm>
          <a:prstGeom prst="rect">
            <a:avLst/>
          </a:prstGeom>
          <a:noFill/>
        </p:spPr>
        <p:txBody>
          <a:bodyPr wrap="square" rtlCol="0">
            <a:spAutoFit/>
          </a:bodyPr>
          <a:lstStyle/>
          <a:p>
            <a:pPr algn="l" fontAlgn="auto">
              <a:lnSpc>
                <a:spcPct val="150000"/>
              </a:lnSpc>
            </a:pPr>
            <a:r>
              <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2、摘录“第三方工具产品关键词”</a:t>
            </a:r>
            <a:endPar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endParaRPr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r>
              <a:rPr sz="1600" b="1">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rPr>
              <a:t>利用关键词工具获取，较常用的关键词工具如：Keyword Tool、Merchant Words、Sonar、紫鸟等。(http://www.amz123.com/有更多的关键词工具供卖家参考)</a:t>
            </a:r>
            <a:endParaRPr lang="en-US" altLang="zh-CN" sz="1600" b="1" dirty="0">
              <a:solidFill>
                <a:schemeClr val="tx1">
                  <a:lumMod val="85000"/>
                  <a:lumOff val="1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23" name="文本框 22"/>
          <p:cNvSpPr txBox="1"/>
          <p:nvPr/>
        </p:nvSpPr>
        <p:spPr>
          <a:xfrm>
            <a:off x="2056130" y="528320"/>
            <a:ext cx="4504055" cy="460375"/>
          </a:xfrm>
          <a:prstGeom prst="rect">
            <a:avLst/>
          </a:prstGeom>
          <a:noFill/>
        </p:spPr>
        <p:txBody>
          <a:bodyPr wrap="square" rtlCol="0">
            <a:spAutoFit/>
          </a:bodyPr>
          <a:lstStyle/>
          <a:p>
            <a:pPr algn="l"/>
            <a:r>
              <a:rPr lang="zh-CN" altLang="en-US" sz="2400" b="1" dirty="0" smtClean="0">
                <a:latin typeface="微软雅黑" panose="020B0503020204020204" charset="-122"/>
                <a:ea typeface="微软雅黑" panose="020B0503020204020204" charset="-122"/>
                <a:cs typeface="仿宋" panose="02010609060101010101" charset="-122"/>
                <a:sym typeface="+mn-ea"/>
              </a:rPr>
              <a:t>亚马逊站内搜索框搜集关键词</a:t>
            </a:r>
            <a:endParaRPr lang="zh-CN" altLang="en-US" sz="2400" b="1" spc="300" dirty="0" smtClean="0">
              <a:latin typeface="微软雅黑" panose="020B0503020204020204" charset="-122"/>
              <a:ea typeface="微软雅黑" panose="020B0503020204020204" charset="-122"/>
              <a:cs typeface="仿宋" panose="02010609060101010101" charset="-122"/>
              <a:sym typeface="+mn-ea"/>
            </a:endParaRPr>
          </a:p>
        </p:txBody>
      </p:sp>
      <p:grpSp>
        <p:nvGrpSpPr>
          <p:cNvPr id="24" name="组合 23"/>
          <p:cNvGrpSpPr/>
          <p:nvPr/>
        </p:nvGrpSpPr>
        <p:grpSpPr>
          <a:xfrm>
            <a:off x="1850392" y="665434"/>
            <a:ext cx="148678" cy="148678"/>
            <a:chOff x="4582017" y="665434"/>
            <a:chExt cx="148678" cy="148678"/>
          </a:xfrm>
        </p:grpSpPr>
        <p:sp>
          <p:nvSpPr>
            <p:cNvPr id="25" name="椭圆 24"/>
            <p:cNvSpPr/>
            <p:nvPr/>
          </p:nvSpPr>
          <p:spPr>
            <a:xfrm>
              <a:off x="4615815" y="699232"/>
              <a:ext cx="81082" cy="8108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582017" y="665434"/>
              <a:ext cx="148678" cy="148678"/>
            </a:xfrm>
            <a:prstGeom prst="ellipse">
              <a:avLst/>
            </a:prstGeom>
            <a:noFill/>
            <a:ln w="3175">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 name="图片 13"/>
          <p:cNvPicPr>
            <a:picLocks noChangeAspect="1"/>
          </p:cNvPicPr>
          <p:nvPr/>
        </p:nvPicPr>
        <p:blipFill>
          <a:blip r:embed="rId1"/>
          <a:stretch>
            <a:fillRect/>
          </a:stretch>
        </p:blipFill>
        <p:spPr>
          <a:xfrm>
            <a:off x="24130" y="4772025"/>
            <a:ext cx="8658225" cy="20859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ppt_x"/>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1000"/>
                                        <p:tgtEl>
                                          <p:spTgt spid="12"/>
                                        </p:tgtEl>
                                      </p:cBhvr>
                                    </p:animEffect>
                                  </p:childTnLst>
                                </p:cTn>
                              </p:par>
                              <p:par>
                                <p:cTn id="19" presetID="3" presetClass="entr" presetSubtype="5" fill="hold" grpId="0" nodeType="withEffect">
                                  <p:stCondLst>
                                    <p:cond delay="750"/>
                                  </p:stCondLst>
                                  <p:iterate type="wd">
                                    <p:tmPct val="10000"/>
                                  </p:iterate>
                                  <p:childTnLst>
                                    <p:set>
                                      <p:cBhvr>
                                        <p:cTn id="20" dur="1" fill="hold">
                                          <p:stCondLst>
                                            <p:cond delay="0"/>
                                          </p:stCondLst>
                                        </p:cTn>
                                        <p:tgtEl>
                                          <p:spTgt spid="19"/>
                                        </p:tgtEl>
                                        <p:attrNameLst>
                                          <p:attrName>style.visibility</p:attrName>
                                        </p:attrNameLst>
                                      </p:cBhvr>
                                      <p:to>
                                        <p:strVal val="visible"/>
                                      </p:to>
                                    </p:set>
                                    <p:animEffect transition="in" filter="blinds(vertical)">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rot="5400000">
            <a:off x="9776908" y="-4858573"/>
            <a:ext cx="7905667" cy="7570377"/>
            <a:chOff x="9728384" y="-5248508"/>
            <a:chExt cx="9109903" cy="8723538"/>
          </a:xfrm>
        </p:grpSpPr>
        <p:sp>
          <p:nvSpPr>
            <p:cNvPr id="10" name="椭圆 9"/>
            <p:cNvSpPr/>
            <p:nvPr/>
          </p:nvSpPr>
          <p:spPr>
            <a:xfrm rot="12209326">
              <a:off x="9728384" y="-5116594"/>
              <a:ext cx="8305801"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rot="20560962">
              <a:off x="10532492" y="-5248508"/>
              <a:ext cx="8305795" cy="8305798"/>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rot="7200000">
              <a:off x="10180534" y="-483077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Title 1"/>
          <p:cNvSpPr txBox="1"/>
          <p:nvPr/>
        </p:nvSpPr>
        <p:spPr>
          <a:xfrm>
            <a:off x="5543423" y="2044314"/>
            <a:ext cx="859489" cy="1895826"/>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en-US" sz="9600" dirty="0" smtClean="0">
                <a:solidFill>
                  <a:schemeClr val="tx1">
                    <a:lumMod val="75000"/>
                    <a:lumOff val="25000"/>
                  </a:schemeClr>
                </a:solidFill>
                <a:latin typeface="华文细黑" panose="02010600040101010101" pitchFamily="2" charset="-122"/>
                <a:ea typeface="华文细黑" panose="02010600040101010101" pitchFamily="2" charset="-122"/>
              </a:rPr>
              <a:t>5</a:t>
            </a:r>
            <a:endParaRPr lang="en-US" sz="96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3" name="Title 1"/>
          <p:cNvSpPr txBox="1"/>
          <p:nvPr/>
        </p:nvSpPr>
        <p:spPr>
          <a:xfrm>
            <a:off x="4720976" y="3580931"/>
            <a:ext cx="2749435" cy="590309"/>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2800" dirty="0" smtClean="0">
                <a:solidFill>
                  <a:schemeClr val="tx1">
                    <a:lumMod val="75000"/>
                    <a:lumOff val="25000"/>
                  </a:schemeClr>
                </a:solidFill>
                <a:latin typeface="微软雅黑" panose="020B0503020204020204" charset="-122"/>
                <a:ea typeface="微软雅黑" panose="020B0503020204020204" charset="-122"/>
                <a:sym typeface="+mn-ea"/>
              </a:rPr>
              <a:t>分享-Sharing</a:t>
            </a:r>
            <a:endParaRPr lang="en-US" sz="2800" b="1" spc="600" dirty="0">
              <a:solidFill>
                <a:schemeClr val="tx1">
                  <a:lumMod val="75000"/>
                  <a:lumOff val="25000"/>
                </a:schemeClr>
              </a:solidFill>
              <a:latin typeface="微软雅黑" panose="020B0503020204020204" charset="-122"/>
              <a:ea typeface="微软雅黑" panose="020B0503020204020204" charset="-122"/>
            </a:endParaRPr>
          </a:p>
        </p:txBody>
      </p:sp>
      <p:sp>
        <p:nvSpPr>
          <p:cNvPr id="14" name="椭圆 13"/>
          <p:cNvSpPr>
            <a:spLocks noChangeAspect="1"/>
          </p:cNvSpPr>
          <p:nvPr/>
        </p:nvSpPr>
        <p:spPr>
          <a:xfrm>
            <a:off x="6028491" y="2392137"/>
            <a:ext cx="288000" cy="286039"/>
          </a:xfrm>
          <a:prstGeom prst="ellipse">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charset="-122"/>
              <a:ea typeface="微软雅黑" panose="020B0503020204020204" charset="-122"/>
            </a:endParaRPr>
          </a:p>
        </p:txBody>
      </p:sp>
      <p:sp>
        <p:nvSpPr>
          <p:cNvPr id="17" name="椭圆 16"/>
          <p:cNvSpPr/>
          <p:nvPr/>
        </p:nvSpPr>
        <p:spPr>
          <a:xfrm>
            <a:off x="1845162" y="1830615"/>
            <a:ext cx="285068" cy="285068"/>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rot="3634387">
            <a:off x="-3467686" y="3624433"/>
            <a:ext cx="4299003" cy="4244023"/>
            <a:chOff x="9391877" y="-5445384"/>
            <a:chExt cx="8839926" cy="8726876"/>
          </a:xfrm>
        </p:grpSpPr>
        <p:sp>
          <p:nvSpPr>
            <p:cNvPr id="20" name="椭圆 19"/>
            <p:cNvSpPr/>
            <p:nvPr/>
          </p:nvSpPr>
          <p:spPr>
            <a:xfrm rot="12209326">
              <a:off x="9391877" y="-5445384"/>
              <a:ext cx="8305799" cy="8305803"/>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rot="20560962">
              <a:off x="9926003" y="-5024307"/>
              <a:ext cx="8305800"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rot="4402647">
            <a:off x="-3024753" y="5258506"/>
            <a:ext cx="4332837" cy="4151705"/>
            <a:chOff x="9926004" y="-5255548"/>
            <a:chExt cx="8909496" cy="8537041"/>
          </a:xfrm>
        </p:grpSpPr>
        <p:sp>
          <p:nvSpPr>
            <p:cNvPr id="26" name="椭圆 25"/>
            <p:cNvSpPr/>
            <p:nvPr/>
          </p:nvSpPr>
          <p:spPr>
            <a:xfrm rot="12209326">
              <a:off x="10529700" y="-525554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rot="20560962">
              <a:off x="9926004" y="-5024306"/>
              <a:ext cx="8305800"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椭圆 15"/>
          <p:cNvSpPr>
            <a:spLocks noChangeAspect="1"/>
          </p:cNvSpPr>
          <p:nvPr/>
        </p:nvSpPr>
        <p:spPr>
          <a:xfrm>
            <a:off x="11218795" y="1715384"/>
            <a:ext cx="267970" cy="26797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a:spLocks noChangeAspect="1"/>
          </p:cNvSpPr>
          <p:nvPr/>
        </p:nvSpPr>
        <p:spPr>
          <a:xfrm flipV="1">
            <a:off x="560498" y="5909870"/>
            <a:ext cx="252000" cy="252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8693198" y="5986344"/>
            <a:ext cx="165957" cy="165957"/>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C:/Users/admin/AppData/Local/Temp/kaimatting_20191117144220/output_20191117144244..pngoutput_20191117144244."/>
          <p:cNvPicPr>
            <a:picLocks noChangeAspect="1"/>
          </p:cNvPicPr>
          <p:nvPr/>
        </p:nvPicPr>
        <p:blipFill>
          <a:blip r:embed="rId1"/>
          <a:stretch>
            <a:fillRect/>
          </a:stretch>
        </p:blipFill>
        <p:spPr>
          <a:xfrm>
            <a:off x="0" y="7303"/>
            <a:ext cx="2026920" cy="62738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 calcmode="lin" valueType="num">
                                      <p:cBhvr>
                                        <p:cTn id="9" dur="1000" fill="hold"/>
                                        <p:tgtEl>
                                          <p:spTgt spid="19"/>
                                        </p:tgtEl>
                                        <p:attrNameLst>
                                          <p:attrName>style.rotation</p:attrName>
                                        </p:attrNameLst>
                                      </p:cBhvr>
                                      <p:tavLst>
                                        <p:tav tm="0">
                                          <p:val>
                                            <p:fltVal val="90"/>
                                          </p:val>
                                        </p:tav>
                                        <p:tav tm="100000">
                                          <p:val>
                                            <p:fltVal val="0"/>
                                          </p:val>
                                        </p:tav>
                                      </p:tavLst>
                                    </p:anim>
                                    <p:animEffect transition="in" filter="fade">
                                      <p:cBhvr>
                                        <p:cTn id="10" dur="1000"/>
                                        <p:tgtEl>
                                          <p:spTgt spid="19"/>
                                        </p:tgtEl>
                                      </p:cBhvr>
                                    </p:animEffect>
                                  </p:childTnLst>
                                </p:cTn>
                              </p:par>
                              <p:par>
                                <p:cTn id="11" presetID="8" presetClass="emph" presetSubtype="0" fill="hold" nodeType="withEffect">
                                  <p:stCondLst>
                                    <p:cond delay="0"/>
                                  </p:stCondLst>
                                  <p:childTnLst>
                                    <p:animRot by="-21600000">
                                      <p:cBhvr>
                                        <p:cTn id="12" dur="1750" fill="hold"/>
                                        <p:tgtEl>
                                          <p:spTgt spid="19"/>
                                        </p:tgtEl>
                                        <p:attrNameLst>
                                          <p:attrName>r</p:attrName>
                                        </p:attrNameLst>
                                      </p:cBhvr>
                                    </p:animRot>
                                  </p:childTnLst>
                                </p:cTn>
                              </p:par>
                              <p:par>
                                <p:cTn id="13" presetID="3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p:cTn id="15" dur="1000" fill="hold"/>
                                        <p:tgtEl>
                                          <p:spTgt spid="24"/>
                                        </p:tgtEl>
                                        <p:attrNameLst>
                                          <p:attrName>ppt_w</p:attrName>
                                        </p:attrNameLst>
                                      </p:cBhvr>
                                      <p:tavLst>
                                        <p:tav tm="0">
                                          <p:val>
                                            <p:fltVal val="0"/>
                                          </p:val>
                                        </p:tav>
                                        <p:tav tm="100000">
                                          <p:val>
                                            <p:strVal val="#ppt_w"/>
                                          </p:val>
                                        </p:tav>
                                      </p:tavLst>
                                    </p:anim>
                                    <p:anim calcmode="lin" valueType="num">
                                      <p:cBhvr>
                                        <p:cTn id="16" dur="1000" fill="hold"/>
                                        <p:tgtEl>
                                          <p:spTgt spid="24"/>
                                        </p:tgtEl>
                                        <p:attrNameLst>
                                          <p:attrName>ppt_h</p:attrName>
                                        </p:attrNameLst>
                                      </p:cBhvr>
                                      <p:tavLst>
                                        <p:tav tm="0">
                                          <p:val>
                                            <p:fltVal val="0"/>
                                          </p:val>
                                        </p:tav>
                                        <p:tav tm="100000">
                                          <p:val>
                                            <p:strVal val="#ppt_h"/>
                                          </p:val>
                                        </p:tav>
                                      </p:tavLst>
                                    </p:anim>
                                    <p:anim calcmode="lin" valueType="num">
                                      <p:cBhvr>
                                        <p:cTn id="17" dur="1000" fill="hold"/>
                                        <p:tgtEl>
                                          <p:spTgt spid="24"/>
                                        </p:tgtEl>
                                        <p:attrNameLst>
                                          <p:attrName>style.rotation</p:attrName>
                                        </p:attrNameLst>
                                      </p:cBhvr>
                                      <p:tavLst>
                                        <p:tav tm="0">
                                          <p:val>
                                            <p:fltVal val="90"/>
                                          </p:val>
                                        </p:tav>
                                        <p:tav tm="100000">
                                          <p:val>
                                            <p:fltVal val="0"/>
                                          </p:val>
                                        </p:tav>
                                      </p:tavLst>
                                    </p:anim>
                                    <p:animEffect transition="in" filter="fade">
                                      <p:cBhvr>
                                        <p:cTn id="18" dur="1000"/>
                                        <p:tgtEl>
                                          <p:spTgt spid="24"/>
                                        </p:tgtEl>
                                      </p:cBhvr>
                                    </p:animEffect>
                                  </p:childTnLst>
                                </p:cTn>
                              </p:par>
                              <p:par>
                                <p:cTn id="19" presetID="8" presetClass="emph" presetSubtype="0" fill="hold" nodeType="withEffect">
                                  <p:stCondLst>
                                    <p:cond delay="0"/>
                                  </p:stCondLst>
                                  <p:childTnLst>
                                    <p:animRot by="-21600000">
                                      <p:cBhvr>
                                        <p:cTn id="20" dur="1750" fill="hold"/>
                                        <p:tgtEl>
                                          <p:spTgt spid="24"/>
                                        </p:tgtEl>
                                        <p:attrNameLst>
                                          <p:attrName>r</p:attrName>
                                        </p:attrNameLst>
                                      </p:cBhvr>
                                    </p:animRot>
                                  </p:childTnLst>
                                </p:cTn>
                              </p:par>
                              <p:par>
                                <p:cTn id="21" presetID="3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1000" fill="hold"/>
                                        <p:tgtEl>
                                          <p:spTgt spid="5"/>
                                        </p:tgtEl>
                                        <p:attrNameLst>
                                          <p:attrName>ppt_w</p:attrName>
                                        </p:attrNameLst>
                                      </p:cBhvr>
                                      <p:tavLst>
                                        <p:tav tm="0">
                                          <p:val>
                                            <p:fltVal val="0"/>
                                          </p:val>
                                        </p:tav>
                                        <p:tav tm="100000">
                                          <p:val>
                                            <p:strVal val="#ppt_w"/>
                                          </p:val>
                                        </p:tav>
                                      </p:tavLst>
                                    </p:anim>
                                    <p:anim calcmode="lin" valueType="num">
                                      <p:cBhvr>
                                        <p:cTn id="24" dur="1000" fill="hold"/>
                                        <p:tgtEl>
                                          <p:spTgt spid="5"/>
                                        </p:tgtEl>
                                        <p:attrNameLst>
                                          <p:attrName>ppt_h</p:attrName>
                                        </p:attrNameLst>
                                      </p:cBhvr>
                                      <p:tavLst>
                                        <p:tav tm="0">
                                          <p:val>
                                            <p:fltVal val="0"/>
                                          </p:val>
                                        </p:tav>
                                        <p:tav tm="100000">
                                          <p:val>
                                            <p:strVal val="#ppt_h"/>
                                          </p:val>
                                        </p:tav>
                                      </p:tavLst>
                                    </p:anim>
                                    <p:anim calcmode="lin" valueType="num">
                                      <p:cBhvr>
                                        <p:cTn id="25" dur="1000" fill="hold"/>
                                        <p:tgtEl>
                                          <p:spTgt spid="5"/>
                                        </p:tgtEl>
                                        <p:attrNameLst>
                                          <p:attrName>style.rotation</p:attrName>
                                        </p:attrNameLst>
                                      </p:cBhvr>
                                      <p:tavLst>
                                        <p:tav tm="0">
                                          <p:val>
                                            <p:fltVal val="90"/>
                                          </p:val>
                                        </p:tav>
                                        <p:tav tm="100000">
                                          <p:val>
                                            <p:fltVal val="0"/>
                                          </p:val>
                                        </p:tav>
                                      </p:tavLst>
                                    </p:anim>
                                    <p:animEffect transition="in" filter="fade">
                                      <p:cBhvr>
                                        <p:cTn id="26" dur="1000"/>
                                        <p:tgtEl>
                                          <p:spTgt spid="5"/>
                                        </p:tgtEl>
                                      </p:cBhvr>
                                    </p:animEffect>
                                  </p:childTnLst>
                                </p:cTn>
                              </p:par>
                              <p:par>
                                <p:cTn id="27" presetID="8" presetClass="emph" presetSubtype="0" fill="hold" nodeType="withEffect">
                                  <p:stCondLst>
                                    <p:cond delay="0"/>
                                  </p:stCondLst>
                                  <p:childTnLst>
                                    <p:animRot by="-21600000">
                                      <p:cBhvr>
                                        <p:cTn id="28" dur="1750" fill="hold"/>
                                        <p:tgtEl>
                                          <p:spTgt spid="5"/>
                                        </p:tgtEl>
                                        <p:attrNameLst>
                                          <p:attrName>r</p:attrName>
                                        </p:attrNameLst>
                                      </p:cBhvr>
                                    </p:animRo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1000"/>
                                        <p:tgtEl>
                                          <p:spTgt spid="16"/>
                                        </p:tgtEl>
                                      </p:cBhvr>
                                    </p:animEffect>
                                  </p:childTnLst>
                                </p:cTn>
                              </p:par>
                              <p:par>
                                <p:cTn id="33" presetID="10" presetClass="entr" presetSubtype="0" fill="hold" grpId="0" nodeType="withEffect">
                                  <p:stCondLst>
                                    <p:cond delay="15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1000"/>
                                        <p:tgtEl>
                                          <p:spTgt spid="18"/>
                                        </p:tgtEl>
                                      </p:cBhvr>
                                    </p:animEffect>
                                  </p:childTnLst>
                                </p:cTn>
                              </p:par>
                              <p:par>
                                <p:cTn id="36" presetID="23" presetClass="entr" presetSubtype="16" fill="hold" grpId="0" nodeType="withEffect">
                                  <p:stCondLst>
                                    <p:cond delay="400"/>
                                  </p:stCondLst>
                                  <p:childTnLst>
                                    <p:set>
                                      <p:cBhvr>
                                        <p:cTn id="37" dur="1" fill="hold">
                                          <p:stCondLst>
                                            <p:cond delay="0"/>
                                          </p:stCondLst>
                                        </p:cTn>
                                        <p:tgtEl>
                                          <p:spTgt spid="14"/>
                                        </p:tgtEl>
                                        <p:attrNameLst>
                                          <p:attrName>style.visibility</p:attrName>
                                        </p:attrNameLst>
                                      </p:cBhvr>
                                      <p:to>
                                        <p:strVal val="visible"/>
                                      </p:to>
                                    </p:set>
                                    <p:anim calcmode="lin" valueType="num">
                                      <p:cBhvr>
                                        <p:cTn id="38" dur="500" fill="hold"/>
                                        <p:tgtEl>
                                          <p:spTgt spid="14"/>
                                        </p:tgtEl>
                                        <p:attrNameLst>
                                          <p:attrName>ppt_w</p:attrName>
                                        </p:attrNameLst>
                                      </p:cBhvr>
                                      <p:tavLst>
                                        <p:tav tm="0">
                                          <p:val>
                                            <p:fltVal val="0"/>
                                          </p:val>
                                        </p:tav>
                                        <p:tav tm="100000">
                                          <p:val>
                                            <p:strVal val="#ppt_w"/>
                                          </p:val>
                                        </p:tav>
                                      </p:tavLst>
                                    </p:anim>
                                    <p:anim calcmode="lin" valueType="num">
                                      <p:cBhvr>
                                        <p:cTn id="39" dur="500" fill="hold"/>
                                        <p:tgtEl>
                                          <p:spTgt spid="14"/>
                                        </p:tgtEl>
                                        <p:attrNameLst>
                                          <p:attrName>ppt_h</p:attrName>
                                        </p:attrNameLst>
                                      </p:cBhvr>
                                      <p:tavLst>
                                        <p:tav tm="0">
                                          <p:val>
                                            <p:fltVal val="0"/>
                                          </p:val>
                                        </p:tav>
                                        <p:tav tm="100000">
                                          <p:val>
                                            <p:strVal val="#ppt_h"/>
                                          </p:val>
                                        </p:tav>
                                      </p:tavLst>
                                    </p:anim>
                                  </p:childTnLst>
                                </p:cTn>
                              </p:par>
                              <p:par>
                                <p:cTn id="40" presetID="35" presetClass="path" presetSubtype="0" accel="50000" decel="50000" fill="hold" grpId="1" nodeType="withEffect">
                                  <p:stCondLst>
                                    <p:cond delay="400"/>
                                  </p:stCondLst>
                                  <p:childTnLst>
                                    <p:animMotion origin="layout" path="M 0.42474 -0.1 L 0 4.07407E-6 " pathEditMode="relative" rAng="0" ptsTypes="AA">
                                      <p:cBhvr>
                                        <p:cTn id="41" dur="1000" fill="hold"/>
                                        <p:tgtEl>
                                          <p:spTgt spid="14"/>
                                        </p:tgtEl>
                                        <p:attrNameLst>
                                          <p:attrName>ppt_x</p:attrName>
                                          <p:attrName>ppt_y</p:attrName>
                                        </p:attrNameLst>
                                      </p:cBhvr>
                                      <p:rCtr x="-21237" y="5000"/>
                                    </p:animMotion>
                                  </p:childTnLst>
                                </p:cTn>
                              </p:par>
                            </p:childTnLst>
                          </p:cTn>
                        </p:par>
                        <p:par>
                          <p:cTn id="42" fill="hold">
                            <p:stCondLst>
                              <p:cond delay="2000"/>
                            </p:stCondLst>
                            <p:childTnLst>
                              <p:par>
                                <p:cTn id="43" presetID="37" presetClass="entr" presetSubtype="0"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1000"/>
                                        <p:tgtEl>
                                          <p:spTgt spid="12"/>
                                        </p:tgtEl>
                                      </p:cBhvr>
                                    </p:animEffect>
                                    <p:anim calcmode="lin" valueType="num">
                                      <p:cBhvr>
                                        <p:cTn id="46" dur="1000" fill="hold"/>
                                        <p:tgtEl>
                                          <p:spTgt spid="12"/>
                                        </p:tgtEl>
                                        <p:attrNameLst>
                                          <p:attrName>ppt_x</p:attrName>
                                        </p:attrNameLst>
                                      </p:cBhvr>
                                      <p:tavLst>
                                        <p:tav tm="0">
                                          <p:val>
                                            <p:strVal val="#ppt_x"/>
                                          </p:val>
                                        </p:tav>
                                        <p:tav tm="100000">
                                          <p:val>
                                            <p:strVal val="#ppt_x"/>
                                          </p:val>
                                        </p:tav>
                                      </p:tavLst>
                                    </p:anim>
                                    <p:anim calcmode="lin" valueType="num">
                                      <p:cBhvr>
                                        <p:cTn id="47" dur="900" decel="100000" fill="hold"/>
                                        <p:tgtEl>
                                          <p:spTgt spid="12"/>
                                        </p:tgtEl>
                                        <p:attrNameLst>
                                          <p:attrName>ppt_y</p:attrName>
                                        </p:attrNameLst>
                                      </p:cBhvr>
                                      <p:tavLst>
                                        <p:tav tm="0">
                                          <p:val>
                                            <p:strVal val="#ppt_y+1"/>
                                          </p:val>
                                        </p:tav>
                                        <p:tav tm="100000">
                                          <p:val>
                                            <p:strVal val="#ppt_y-.03"/>
                                          </p:val>
                                        </p:tav>
                                      </p:tavLst>
                                    </p:anim>
                                    <p:anim calcmode="lin" valueType="num">
                                      <p:cBhvr>
                                        <p:cTn id="48"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49" presetID="37" presetClass="entr" presetSubtype="0" fill="hold" grpId="0" nodeType="withEffect">
                                  <p:stCondLst>
                                    <p:cond delay="10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1000"/>
                                        <p:tgtEl>
                                          <p:spTgt spid="13"/>
                                        </p:tgtEl>
                                      </p:cBhvr>
                                    </p:animEffect>
                                    <p:anim calcmode="lin" valueType="num">
                                      <p:cBhvr>
                                        <p:cTn id="52" dur="1000" fill="hold"/>
                                        <p:tgtEl>
                                          <p:spTgt spid="13"/>
                                        </p:tgtEl>
                                        <p:attrNameLst>
                                          <p:attrName>ppt_x</p:attrName>
                                        </p:attrNameLst>
                                      </p:cBhvr>
                                      <p:tavLst>
                                        <p:tav tm="0">
                                          <p:val>
                                            <p:strVal val="#ppt_x"/>
                                          </p:val>
                                        </p:tav>
                                        <p:tav tm="100000">
                                          <p:val>
                                            <p:strVal val="#ppt_x"/>
                                          </p:val>
                                        </p:tav>
                                      </p:tavLst>
                                    </p:anim>
                                    <p:anim calcmode="lin" valueType="num">
                                      <p:cBhvr>
                                        <p:cTn id="53" dur="900" decel="100000" fill="hold"/>
                                        <p:tgtEl>
                                          <p:spTgt spid="13"/>
                                        </p:tgtEl>
                                        <p:attrNameLst>
                                          <p:attrName>ppt_y</p:attrName>
                                        </p:attrNameLst>
                                      </p:cBhvr>
                                      <p:tavLst>
                                        <p:tav tm="0">
                                          <p:val>
                                            <p:strVal val="#ppt_y+1"/>
                                          </p:val>
                                        </p:tav>
                                        <p:tav tm="100000">
                                          <p:val>
                                            <p:strVal val="#ppt_y-.03"/>
                                          </p:val>
                                        </p:tav>
                                      </p:tavLst>
                                    </p:anim>
                                    <p:anim calcmode="lin" valueType="num">
                                      <p:cBhvr>
                                        <p:cTn id="54"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bldLvl="0" animBg="1"/>
      <p:bldP spid="14" grpId="1" bldLvl="0" animBg="1"/>
      <p:bldP spid="16" grpId="0" bldLvl="0" animBg="1"/>
      <p:bldP spid="18"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占位符 10"/>
          <p:cNvPicPr>
            <a:picLocks noGrp="1" noChangeAspect="1"/>
          </p:cNvPicPr>
          <p:nvPr>
            <p:ph type="pic" sz="quarter" idx="12"/>
          </p:nvPr>
        </p:nvPicPr>
        <p:blipFill>
          <a:blip r:embed="rId1" cstate="hqprint">
            <a:extLst>
              <a:ext uri="{28A0092B-C50C-407E-A947-70E740481C1C}">
                <a14:useLocalDpi xmlns:a14="http://schemas.microsoft.com/office/drawing/2010/main" val="0"/>
              </a:ext>
            </a:extLst>
          </a:blip>
          <a:srcRect t="7813" b="7813"/>
          <a:stretch>
            <a:fillRect/>
          </a:stretch>
        </p:blipFill>
        <p:spPr/>
      </p:pic>
      <p:grpSp>
        <p:nvGrpSpPr>
          <p:cNvPr id="7" name="组合 6"/>
          <p:cNvGrpSpPr/>
          <p:nvPr/>
        </p:nvGrpSpPr>
        <p:grpSpPr>
          <a:xfrm>
            <a:off x="-4572002" y="-1380424"/>
            <a:ext cx="9305847" cy="9844904"/>
            <a:chOff x="9630761" y="-5273358"/>
            <a:chExt cx="8463710" cy="8953986"/>
          </a:xfrm>
        </p:grpSpPr>
        <p:sp>
          <p:nvSpPr>
            <p:cNvPr id="8" name="椭圆 7"/>
            <p:cNvSpPr/>
            <p:nvPr/>
          </p:nvSpPr>
          <p:spPr>
            <a:xfrm rot="12209326">
              <a:off x="9630761" y="-5273358"/>
              <a:ext cx="8305800" cy="8305800"/>
            </a:xfrm>
            <a:prstGeom prst="ellipse">
              <a:avLst/>
            </a:prstGeom>
            <a:noFill/>
            <a:ln w="22225">
              <a:solidFill>
                <a:schemeClr val="bg1">
                  <a:alpha val="5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rot="20560962">
              <a:off x="9788671" y="-4625172"/>
              <a:ext cx="8305800" cy="8305800"/>
            </a:xfrm>
            <a:prstGeom prst="ellipse">
              <a:avLst/>
            </a:prstGeom>
            <a:noFill/>
            <a:ln w="22225">
              <a:solidFill>
                <a:schemeClr val="bg1">
                  <a:alpha val="6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7200000">
              <a:off x="9705340" y="-4830771"/>
              <a:ext cx="8305800" cy="8305800"/>
            </a:xfrm>
            <a:prstGeom prst="ellipse">
              <a:avLst/>
            </a:prstGeom>
            <a:solidFill>
              <a:schemeClr val="bg1">
                <a:lumMod val="95000"/>
                <a:alpha val="95000"/>
              </a:schemeClr>
            </a:solidFill>
            <a:ln w="127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Title 1"/>
          <p:cNvSpPr txBox="1"/>
          <p:nvPr/>
        </p:nvSpPr>
        <p:spPr>
          <a:xfrm>
            <a:off x="370198" y="635137"/>
            <a:ext cx="2415673" cy="590309"/>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2800" b="1" spc="300" dirty="0" smtClean="0">
                <a:latin typeface="微软雅黑" panose="020B0503020204020204" charset="-122"/>
                <a:ea typeface="微软雅黑" panose="020B0503020204020204" charset="-122"/>
              </a:rPr>
              <a:t>网站分享</a:t>
            </a:r>
            <a:endParaRPr lang="zh-CN" altLang="en-US" sz="2800" b="1" spc="300" dirty="0" smtClean="0">
              <a:latin typeface="微软雅黑" panose="020B0503020204020204" charset="-122"/>
              <a:ea typeface="微软雅黑" panose="020B0503020204020204" charset="-122"/>
            </a:endParaRPr>
          </a:p>
        </p:txBody>
      </p:sp>
      <p:sp>
        <p:nvSpPr>
          <p:cNvPr id="10" name="Title 1"/>
          <p:cNvSpPr txBox="1"/>
          <p:nvPr/>
        </p:nvSpPr>
        <p:spPr>
          <a:xfrm>
            <a:off x="370205" y="1002030"/>
            <a:ext cx="3924300" cy="3444240"/>
          </a:xfrm>
          <a:prstGeom prst="rect">
            <a:avLst/>
          </a:prstGeom>
        </p:spPr>
        <p:txBody>
          <a:bodyPr vert="horz" wrap="square" lIns="121917" tIns="60958" rIns="121917" bIns="60958" rtlCol="0" anchor="t">
            <a:sp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lnSpc>
                <a:spcPct val="150000"/>
              </a:lnSpc>
            </a:pPr>
            <a:r>
              <a:rPr lang="zh-CN" altLang="en-US" sz="1800">
                <a:latin typeface="微软雅黑" panose="020B0503020204020204" charset="-122"/>
                <a:ea typeface="微软雅黑" panose="020B0503020204020204" charset="-122"/>
                <a:cs typeface="微软雅黑" panose="020B0503020204020204" charset="-122"/>
                <a:sym typeface="+mn-ea"/>
              </a:rPr>
              <a:t>http://518dmj.com/</a:t>
            </a:r>
            <a:endParaRPr lang="zh-CN" altLang="en-US" sz="1800">
              <a:latin typeface="微软雅黑" panose="020B0503020204020204" charset="-122"/>
              <a:ea typeface="微软雅黑" panose="020B0503020204020204" charset="-122"/>
              <a:cs typeface="微软雅黑" panose="020B0503020204020204" charset="-122"/>
            </a:endParaRPr>
          </a:p>
          <a:p>
            <a:pPr algn="l">
              <a:lnSpc>
                <a:spcPct val="150000"/>
              </a:lnSpc>
            </a:pPr>
            <a:r>
              <a:rPr lang="zh-CN" altLang="en-US" sz="1800">
                <a:latin typeface="微软雅黑" panose="020B0503020204020204" charset="-122"/>
                <a:ea typeface="微软雅黑" panose="020B0503020204020204" charset="-122"/>
                <a:cs typeface="微软雅黑" panose="020B0503020204020204" charset="-122"/>
                <a:sym typeface="+mn-ea"/>
              </a:rPr>
              <a:t>http://www.amz123.com/</a:t>
            </a:r>
            <a:endParaRPr lang="zh-CN" altLang="en-US" sz="1800">
              <a:latin typeface="微软雅黑" panose="020B0503020204020204" charset="-122"/>
              <a:ea typeface="微软雅黑" panose="020B0503020204020204" charset="-122"/>
              <a:cs typeface="微软雅黑" panose="020B0503020204020204" charset="-122"/>
            </a:endParaRPr>
          </a:p>
          <a:p>
            <a:pPr algn="l">
              <a:lnSpc>
                <a:spcPct val="150000"/>
              </a:lnSpc>
            </a:pPr>
            <a:r>
              <a:rPr lang="zh-CN" altLang="en-US" sz="1800">
                <a:latin typeface="微软雅黑" panose="020B0503020204020204" charset="-122"/>
                <a:ea typeface="微软雅黑" panose="020B0503020204020204" charset="-122"/>
                <a:cs typeface="微软雅黑" panose="020B0503020204020204" charset="-122"/>
                <a:sym typeface="+mn-ea"/>
              </a:rPr>
              <a:t>关键词：</a:t>
            </a:r>
            <a:endParaRPr lang="zh-CN" altLang="en-US" sz="1800">
              <a:latin typeface="微软雅黑" panose="020B0503020204020204" charset="-122"/>
              <a:ea typeface="微软雅黑" panose="020B0503020204020204" charset="-122"/>
              <a:cs typeface="微软雅黑" panose="020B0503020204020204" charset="-122"/>
              <a:sym typeface="+mn-ea"/>
            </a:endParaRPr>
          </a:p>
          <a:p>
            <a:pPr algn="l">
              <a:lnSpc>
                <a:spcPct val="150000"/>
              </a:lnSpc>
            </a:pPr>
            <a:r>
              <a:rPr lang="zh-CN" altLang="en-US" sz="1800">
                <a:latin typeface="微软雅黑" panose="020B0503020204020204" charset="-122"/>
                <a:ea typeface="微软雅黑" panose="020B0503020204020204" charset="-122"/>
                <a:cs typeface="微软雅黑" panose="020B0503020204020204" charset="-122"/>
                <a:sym typeface="+mn-ea"/>
              </a:rPr>
              <a:t>http://sonar-tool.com/zh/    </a:t>
            </a:r>
            <a:endParaRPr lang="zh-CN" altLang="en-US" sz="1800">
              <a:latin typeface="微软雅黑" panose="020B0503020204020204" charset="-122"/>
              <a:ea typeface="微软雅黑" panose="020B0503020204020204" charset="-122"/>
              <a:cs typeface="微软雅黑" panose="020B0503020204020204" charset="-122"/>
              <a:sym typeface="+mn-ea"/>
            </a:endParaRPr>
          </a:p>
          <a:p>
            <a:pPr algn="l">
              <a:lnSpc>
                <a:spcPct val="150000"/>
              </a:lnSpc>
            </a:pPr>
            <a:r>
              <a:rPr lang="zh-CN" altLang="en-US" sz="1800">
                <a:latin typeface="微软雅黑" panose="020B0503020204020204" charset="-122"/>
                <a:ea typeface="微软雅黑" panose="020B0503020204020204" charset="-122"/>
                <a:cs typeface="微软雅黑" panose="020B0503020204020204" charset="-122"/>
                <a:sym typeface="+mn-ea"/>
              </a:rPr>
              <a:t>创蓝论坛：https://bbs.ichuanglan.com/  </a:t>
            </a:r>
            <a:endParaRPr lang="zh-CN" altLang="en-US" sz="1800">
              <a:latin typeface="微软雅黑" panose="020B0503020204020204" charset="-122"/>
              <a:ea typeface="微软雅黑" panose="020B0503020204020204" charset="-122"/>
              <a:cs typeface="微软雅黑" panose="020B0503020204020204" charset="-122"/>
              <a:sym typeface="+mn-ea"/>
            </a:endParaRPr>
          </a:p>
          <a:p>
            <a:pPr algn="l">
              <a:lnSpc>
                <a:spcPct val="150000"/>
              </a:lnSpc>
            </a:pPr>
            <a:r>
              <a:rPr lang="zh-CN" altLang="en-US" sz="1800">
                <a:latin typeface="微软雅黑" panose="020B0503020204020204" charset="-122"/>
                <a:ea typeface="微软雅黑" panose="020B0503020204020204" charset="-122"/>
                <a:cs typeface="微软雅黑" panose="020B0503020204020204" charset="-122"/>
                <a:sym typeface="+mn-ea"/>
              </a:rPr>
              <a:t>福步外贸论坛：</a:t>
            </a:r>
            <a:endParaRPr lang="zh-CN" altLang="en-US" sz="1800" dirty="0">
              <a:latin typeface="微软雅黑" panose="020B0503020204020204" charset="-122"/>
              <a:ea typeface="微软雅黑" panose="020B0503020204020204" charset="-122"/>
              <a:cs typeface="微软雅黑" panose="020B0503020204020204" charset="-122"/>
              <a:sym typeface="+mn-ea"/>
            </a:endParaRPr>
          </a:p>
          <a:p>
            <a:pPr algn="l">
              <a:lnSpc>
                <a:spcPct val="150000"/>
              </a:lnSpc>
            </a:pPr>
            <a:r>
              <a:rPr lang="zh-CN" altLang="en-US" sz="1800">
                <a:latin typeface="微软雅黑" panose="020B0503020204020204" charset="-122"/>
                <a:ea typeface="微软雅黑" panose="020B0503020204020204" charset="-122"/>
                <a:cs typeface="微软雅黑" panose="020B0503020204020204" charset="-122"/>
                <a:sym typeface="+mn-ea"/>
              </a:rPr>
              <a:t>http://bbs.fobshanghai.com/ </a:t>
            </a:r>
            <a:r>
              <a:rPr lang="zh-CN" altLang="en-US" sz="1800">
                <a:latin typeface="华文楷体" panose="02010600040101010101" charset="-122"/>
                <a:ea typeface="华文楷体" panose="02010600040101010101" charset="-122"/>
                <a:cs typeface="华文楷体" panose="02010600040101010101" charset="-122"/>
                <a:sym typeface="+mn-ea"/>
              </a:rPr>
              <a:t> </a:t>
            </a:r>
            <a:endParaRPr lang="zh-CN" altLang="en-US" sz="1800" dirty="0">
              <a:latin typeface="华文楷体" panose="02010600040101010101" charset="-122"/>
              <a:ea typeface="华文楷体" panose="02010600040101010101" charset="-122"/>
              <a:cs typeface="华文楷体" panose="02010600040101010101" charset="-122"/>
              <a:sym typeface="+mn-ea"/>
            </a:endParaRPr>
          </a:p>
        </p:txBody>
      </p:sp>
      <p:sp>
        <p:nvSpPr>
          <p:cNvPr id="14" name="椭圆 13"/>
          <p:cNvSpPr/>
          <p:nvPr/>
        </p:nvSpPr>
        <p:spPr>
          <a:xfrm>
            <a:off x="3169920" y="5764720"/>
            <a:ext cx="1615440" cy="1615440"/>
          </a:xfrm>
          <a:prstGeom prst="ellipse">
            <a:avLst/>
          </a:prstGeom>
          <a:solidFill>
            <a:schemeClr val="tx1">
              <a:lumMod val="85000"/>
              <a:lumOff val="15000"/>
            </a:schemeClr>
          </a:solidFill>
          <a:ln w="15875">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txBox="1"/>
          <p:nvPr/>
        </p:nvSpPr>
        <p:spPr>
          <a:xfrm>
            <a:off x="471798" y="4446407"/>
            <a:ext cx="2415673" cy="590309"/>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2800" b="1" spc="300" dirty="0" smtClean="0">
                <a:latin typeface="微软雅黑" panose="020B0503020204020204" charset="-122"/>
                <a:ea typeface="微软雅黑" panose="020B0503020204020204" charset="-122"/>
              </a:rPr>
              <a:t>公众号分享</a:t>
            </a:r>
            <a:endParaRPr lang="zh-CN" altLang="en-US" sz="2800" b="1" spc="300" dirty="0" smtClean="0">
              <a:latin typeface="微软雅黑" panose="020B0503020204020204" charset="-122"/>
              <a:ea typeface="微软雅黑" panose="020B0503020204020204" charset="-122"/>
            </a:endParaRPr>
          </a:p>
        </p:txBody>
      </p:sp>
      <p:sp>
        <p:nvSpPr>
          <p:cNvPr id="3" name="Title 1"/>
          <p:cNvSpPr txBox="1"/>
          <p:nvPr/>
        </p:nvSpPr>
        <p:spPr>
          <a:xfrm>
            <a:off x="384175" y="4948555"/>
            <a:ext cx="2785745" cy="1782445"/>
          </a:xfrm>
          <a:prstGeom prst="rect">
            <a:avLst/>
          </a:prstGeom>
        </p:spPr>
        <p:txBody>
          <a:bodyPr vert="horz" wrap="square" lIns="121917" tIns="60958" rIns="121917" bIns="60958" rtlCol="0" anchor="t">
            <a:sp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lnSpc>
                <a:spcPct val="150000"/>
              </a:lnSpc>
            </a:pPr>
            <a:r>
              <a:rPr lang="zh-CN" altLang="en-US" sz="1800">
                <a:latin typeface="微软雅黑" panose="020B0503020204020204" charset="-122"/>
                <a:ea typeface="微软雅黑" panose="020B0503020204020204" charset="-122"/>
                <a:cs typeface="微软雅黑" panose="020B0503020204020204" charset="-122"/>
                <a:sym typeface="+mn-ea"/>
              </a:rPr>
              <a:t>卖家之家、伊恩网、跨境电商雨果网、派代跨境电商、讯狗跨境电商天天说、跨境</a:t>
            </a:r>
            <a:r>
              <a:rPr lang="en-US" altLang="zh-CN" sz="1800">
                <a:latin typeface="微软雅黑" panose="020B0503020204020204" charset="-122"/>
                <a:ea typeface="微软雅黑" panose="020B0503020204020204" charset="-122"/>
                <a:cs typeface="微软雅黑" panose="020B0503020204020204" charset="-122"/>
                <a:sym typeface="+mn-ea"/>
              </a:rPr>
              <a:t>Live</a:t>
            </a:r>
            <a:endParaRPr lang="zh-CN" altLang="en-US" sz="1800" dirty="0">
              <a:latin typeface="微软雅黑" panose="020B0503020204020204" charset="-122"/>
              <a:ea typeface="微软雅黑" panose="020B0503020204020204" charset="-122"/>
              <a:cs typeface="微软雅黑" panose="020B0503020204020204" charset="-122"/>
              <a:sym typeface="+mn-ea"/>
            </a:endParaRPr>
          </a:p>
        </p:txBody>
      </p:sp>
      <p:pic>
        <p:nvPicPr>
          <p:cNvPr id="4" name="图片 3" descr="C:/Users/admin/AppData/Local/Temp/kaimatting_20191117144220/output_20191117144244..pngoutput_20191117144244."/>
          <p:cNvPicPr>
            <a:picLocks noChangeAspect="1"/>
          </p:cNvPicPr>
          <p:nvPr/>
        </p:nvPicPr>
        <p:blipFill>
          <a:blip r:embed="rId2"/>
          <a:stretch>
            <a:fillRect/>
          </a:stretch>
        </p:blipFill>
        <p:spPr>
          <a:xfrm>
            <a:off x="0" y="730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40000">
                                      <p:stCondLst>
                                        <p:cond delay="250"/>
                                      </p:stCondLst>
                                      <p:childTnLst>
                                        <p:set>
                                          <p:cBhvr>
                                            <p:cTn id="6" dur="1" fill="hold">
                                              <p:stCondLst>
                                                <p:cond delay="0"/>
                                              </p:stCondLst>
                                            </p:cTn>
                                            <p:tgtEl>
                                              <p:spTgt spid="14"/>
                                            </p:tgtEl>
                                            <p:attrNameLst>
                                              <p:attrName>style.visibility</p:attrName>
                                            </p:attrNameLst>
                                          </p:cBhvr>
                                          <p:to>
                                            <p:strVal val="visible"/>
                                          </p:to>
                                        </p:set>
                                        <p:anim calcmode="lin" valueType="num" p14:bounceEnd="40000">
                                          <p:cBhvr additive="base">
                                            <p:cTn id="7" dur="500" fill="hold"/>
                                            <p:tgtEl>
                                              <p:spTgt spid="14"/>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par>
                                    <p:cTn id="13" presetID="8" presetClass="emph" presetSubtype="0" fill="hold" nodeType="withEffect">
                                      <p:stCondLst>
                                        <p:cond delay="0"/>
                                      </p:stCondLst>
                                      <p:childTnLst>
                                        <p:animRot by="-10800000">
                                          <p:cBhvr>
                                            <p:cTn id="14" dur="1500" fill="hold"/>
                                            <p:tgtEl>
                                              <p:spTgt spid="7"/>
                                            </p:tgtEl>
                                            <p:attrNameLst>
                                              <p:attrName>r</p:attrName>
                                            </p:attrNameLst>
                                          </p:cBhvr>
                                        </p:animRot>
                                      </p:childTnLst>
                                    </p:cTn>
                                  </p:par>
                                  <p:par>
                                    <p:cTn id="15" presetID="2" presetClass="entr" presetSubtype="4" fill="hold" grpId="0" nodeType="withEffect" p14:presetBounceEnd="50000">
                                      <p:stCondLst>
                                        <p:cond delay="500"/>
                                      </p:stCondLst>
                                      <p:childTnLst>
                                        <p:set>
                                          <p:cBhvr>
                                            <p:cTn id="16" dur="1" fill="hold">
                                              <p:stCondLst>
                                                <p:cond delay="0"/>
                                              </p:stCondLst>
                                            </p:cTn>
                                            <p:tgtEl>
                                              <p:spTgt spid="5"/>
                                            </p:tgtEl>
                                            <p:attrNameLst>
                                              <p:attrName>style.visibility</p:attrName>
                                            </p:attrNameLst>
                                          </p:cBhvr>
                                          <p:to>
                                            <p:strVal val="visible"/>
                                          </p:to>
                                        </p:set>
                                        <p:anim calcmode="lin" valueType="num" p14:bounceEnd="50000">
                                          <p:cBhvr additive="base">
                                            <p:cTn id="17" dur="1250" fill="hold"/>
                                            <p:tgtEl>
                                              <p:spTgt spid="5"/>
                                            </p:tgtEl>
                                            <p:attrNameLst>
                                              <p:attrName>ppt_x</p:attrName>
                                            </p:attrNameLst>
                                          </p:cBhvr>
                                          <p:tavLst>
                                            <p:tav tm="0">
                                              <p:val>
                                                <p:strVal val="#ppt_x"/>
                                              </p:val>
                                            </p:tav>
                                            <p:tav tm="100000">
                                              <p:val>
                                                <p:strVal val="#ppt_x"/>
                                              </p:val>
                                            </p:tav>
                                          </p:tavLst>
                                        </p:anim>
                                        <p:anim calcmode="lin" valueType="num" p14:bounceEnd="50000">
                                          <p:cBhvr additive="base">
                                            <p:cTn id="18" dur="1250" fill="hold"/>
                                            <p:tgtEl>
                                              <p:spTgt spid="5"/>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14:presetBounceEnd="50000">
                                      <p:stCondLst>
                                        <p:cond delay="500"/>
                                      </p:stCondLst>
                                      <p:childTnLst>
                                        <p:set>
                                          <p:cBhvr>
                                            <p:cTn id="20" dur="1" fill="hold">
                                              <p:stCondLst>
                                                <p:cond delay="0"/>
                                              </p:stCondLst>
                                            </p:cTn>
                                            <p:tgtEl>
                                              <p:spTgt spid="10"/>
                                            </p:tgtEl>
                                            <p:attrNameLst>
                                              <p:attrName>style.visibility</p:attrName>
                                            </p:attrNameLst>
                                          </p:cBhvr>
                                          <p:to>
                                            <p:strVal val="visible"/>
                                          </p:to>
                                        </p:set>
                                        <p:anim calcmode="lin" valueType="num" p14:bounceEnd="50000">
                                          <p:cBhvr additive="base">
                                            <p:cTn id="21" dur="1250" fill="hold"/>
                                            <p:tgtEl>
                                              <p:spTgt spid="10"/>
                                            </p:tgtEl>
                                            <p:attrNameLst>
                                              <p:attrName>ppt_x</p:attrName>
                                            </p:attrNameLst>
                                          </p:cBhvr>
                                          <p:tavLst>
                                            <p:tav tm="0">
                                              <p:val>
                                                <p:strVal val="#ppt_x"/>
                                              </p:val>
                                            </p:tav>
                                            <p:tav tm="100000">
                                              <p:val>
                                                <p:strVal val="#ppt_x"/>
                                              </p:val>
                                            </p:tav>
                                          </p:tavLst>
                                        </p:anim>
                                        <p:anim calcmode="lin" valueType="num" p14:bounceEnd="50000">
                                          <p:cBhvr additive="base">
                                            <p:cTn id="22" dur="1250" fill="hold"/>
                                            <p:tgtEl>
                                              <p:spTgt spid="10"/>
                                            </p:tgtEl>
                                            <p:attrNameLst>
                                              <p:attrName>ppt_y</p:attrName>
                                            </p:attrNameLst>
                                          </p:cBhvr>
                                          <p:tavLst>
                                            <p:tav tm="0">
                                              <p:val>
                                                <p:strVal val="1+#ppt_h/2"/>
                                              </p:val>
                                            </p:tav>
                                            <p:tav tm="100000">
                                              <p:val>
                                                <p:strVal val="#ppt_y"/>
                                              </p:val>
                                            </p:tav>
                                          </p:tavLst>
                                        </p:anim>
                                      </p:childTnLst>
                                    </p:cTn>
                                  </p:par>
                                </p:childTnLst>
                              </p:cTn>
                            </p:par>
                            <p:par>
                              <p:cTn id="23" fill="hold">
                                <p:stCondLst>
                                  <p:cond delay="750"/>
                                </p:stCondLst>
                                <p:childTnLst>
                                  <p:par>
                                    <p:cTn id="24" presetID="2" presetClass="entr" presetSubtype="4" fill="hold" grpId="0"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500" fill="hold"/>
                                            <p:tgtEl>
                                              <p:spTgt spid="2"/>
                                            </p:tgtEl>
                                            <p:attrNameLst>
                                              <p:attrName>ppt_x</p:attrName>
                                            </p:attrNameLst>
                                          </p:cBhvr>
                                          <p:tavLst>
                                            <p:tav tm="0">
                                              <p:val>
                                                <p:strVal val="#ppt_x"/>
                                              </p:val>
                                            </p:tav>
                                            <p:tav tm="100000">
                                              <p:val>
                                                <p:strVal val="#ppt_x"/>
                                              </p:val>
                                            </p:tav>
                                          </p:tavLst>
                                        </p:anim>
                                        <p:anim calcmode="lin" valueType="num">
                                          <p:cBhvr additive="base">
                                            <p:cTn id="27" dur="500" fill="hold"/>
                                            <p:tgtEl>
                                              <p:spTgt spid="2"/>
                                            </p:tgtEl>
                                            <p:attrNameLst>
                                              <p:attrName>ppt_y</p:attrName>
                                            </p:attrNameLst>
                                          </p:cBhvr>
                                          <p:tavLst>
                                            <p:tav tm="0">
                                              <p:val>
                                                <p:strVal val="1+#ppt_h/2"/>
                                              </p:val>
                                            </p:tav>
                                            <p:tav tm="100000">
                                              <p:val>
                                                <p:strVal val="#ppt_y"/>
                                              </p:val>
                                            </p:tav>
                                          </p:tavLst>
                                        </p:anim>
                                      </p:childTnLst>
                                    </p:cTn>
                                  </p:par>
                                </p:childTnLst>
                              </p:cTn>
                            </p:par>
                            <p:par>
                              <p:cTn id="28" fill="hold">
                                <p:stCondLst>
                                  <p:cond delay="1250"/>
                                </p:stCondLst>
                                <p:childTnLst>
                                  <p:par>
                                    <p:cTn id="29" presetID="2" presetClass="entr" presetSubtype="4" fill="hold" grpId="0" nodeType="after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ppt_x"/>
                                              </p:val>
                                            </p:tav>
                                            <p:tav tm="100000">
                                              <p:val>
                                                <p:strVal val="#ppt_x"/>
                                              </p:val>
                                            </p:tav>
                                          </p:tavLst>
                                        </p:anim>
                                        <p:anim calcmode="lin" valueType="num">
                                          <p:cBhvr additive="base">
                                            <p:cTn id="3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4" grpId="0" animBg="1"/>
          <p:bldP spid="2" grpId="0"/>
          <p:bldP spid="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25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par>
                                    <p:cTn id="13" presetID="8" presetClass="emph" presetSubtype="0" fill="hold" nodeType="withEffect">
                                      <p:stCondLst>
                                        <p:cond delay="0"/>
                                      </p:stCondLst>
                                      <p:childTnLst>
                                        <p:animRot by="-10800000">
                                          <p:cBhvr>
                                            <p:cTn id="14" dur="1500" fill="hold"/>
                                            <p:tgtEl>
                                              <p:spTgt spid="7"/>
                                            </p:tgtEl>
                                            <p:attrNameLst>
                                              <p:attrName>r</p:attrName>
                                            </p:attrNameLst>
                                          </p:cBhvr>
                                        </p:animRot>
                                      </p:childTnLst>
                                    </p:cTn>
                                  </p:par>
                                  <p:par>
                                    <p:cTn id="15" presetID="2" presetClass="entr" presetSubtype="4" fill="hold" grpId="0" nodeType="withEffect">
                                      <p:stCondLst>
                                        <p:cond delay="50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1250" fill="hold"/>
                                            <p:tgtEl>
                                              <p:spTgt spid="5"/>
                                            </p:tgtEl>
                                            <p:attrNameLst>
                                              <p:attrName>ppt_x</p:attrName>
                                            </p:attrNameLst>
                                          </p:cBhvr>
                                          <p:tavLst>
                                            <p:tav tm="0">
                                              <p:val>
                                                <p:strVal val="#ppt_x"/>
                                              </p:val>
                                            </p:tav>
                                            <p:tav tm="100000">
                                              <p:val>
                                                <p:strVal val="#ppt_x"/>
                                              </p:val>
                                            </p:tav>
                                          </p:tavLst>
                                        </p:anim>
                                        <p:anim calcmode="lin" valueType="num">
                                          <p:cBhvr additive="base">
                                            <p:cTn id="18" dur="1250" fill="hold"/>
                                            <p:tgtEl>
                                              <p:spTgt spid="5"/>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50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1250" fill="hold"/>
                                            <p:tgtEl>
                                              <p:spTgt spid="10"/>
                                            </p:tgtEl>
                                            <p:attrNameLst>
                                              <p:attrName>ppt_x</p:attrName>
                                            </p:attrNameLst>
                                          </p:cBhvr>
                                          <p:tavLst>
                                            <p:tav tm="0">
                                              <p:val>
                                                <p:strVal val="#ppt_x"/>
                                              </p:val>
                                            </p:tav>
                                            <p:tav tm="100000">
                                              <p:val>
                                                <p:strVal val="#ppt_x"/>
                                              </p:val>
                                            </p:tav>
                                          </p:tavLst>
                                        </p:anim>
                                        <p:anim calcmode="lin" valueType="num">
                                          <p:cBhvr additive="base">
                                            <p:cTn id="22" dur="1250" fill="hold"/>
                                            <p:tgtEl>
                                              <p:spTgt spid="10"/>
                                            </p:tgtEl>
                                            <p:attrNameLst>
                                              <p:attrName>ppt_y</p:attrName>
                                            </p:attrNameLst>
                                          </p:cBhvr>
                                          <p:tavLst>
                                            <p:tav tm="0">
                                              <p:val>
                                                <p:strVal val="1+#ppt_h/2"/>
                                              </p:val>
                                            </p:tav>
                                            <p:tav tm="100000">
                                              <p:val>
                                                <p:strVal val="#ppt_y"/>
                                              </p:val>
                                            </p:tav>
                                          </p:tavLst>
                                        </p:anim>
                                      </p:childTnLst>
                                    </p:cTn>
                                  </p:par>
                                </p:childTnLst>
                              </p:cTn>
                            </p:par>
                            <p:par>
                              <p:cTn id="23" fill="hold">
                                <p:stCondLst>
                                  <p:cond delay="750"/>
                                </p:stCondLst>
                                <p:childTnLst>
                                  <p:par>
                                    <p:cTn id="24" presetID="2" presetClass="entr" presetSubtype="4" fill="hold" grpId="0"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500" fill="hold"/>
                                            <p:tgtEl>
                                              <p:spTgt spid="2"/>
                                            </p:tgtEl>
                                            <p:attrNameLst>
                                              <p:attrName>ppt_x</p:attrName>
                                            </p:attrNameLst>
                                          </p:cBhvr>
                                          <p:tavLst>
                                            <p:tav tm="0">
                                              <p:val>
                                                <p:strVal val="#ppt_x"/>
                                              </p:val>
                                            </p:tav>
                                            <p:tav tm="100000">
                                              <p:val>
                                                <p:strVal val="#ppt_x"/>
                                              </p:val>
                                            </p:tav>
                                          </p:tavLst>
                                        </p:anim>
                                        <p:anim calcmode="lin" valueType="num">
                                          <p:cBhvr additive="base">
                                            <p:cTn id="27" dur="500" fill="hold"/>
                                            <p:tgtEl>
                                              <p:spTgt spid="2"/>
                                            </p:tgtEl>
                                            <p:attrNameLst>
                                              <p:attrName>ppt_y</p:attrName>
                                            </p:attrNameLst>
                                          </p:cBhvr>
                                          <p:tavLst>
                                            <p:tav tm="0">
                                              <p:val>
                                                <p:strVal val="1+#ppt_h/2"/>
                                              </p:val>
                                            </p:tav>
                                            <p:tav tm="100000">
                                              <p:val>
                                                <p:strVal val="#ppt_y"/>
                                              </p:val>
                                            </p:tav>
                                          </p:tavLst>
                                        </p:anim>
                                      </p:childTnLst>
                                    </p:cTn>
                                  </p:par>
                                </p:childTnLst>
                              </p:cTn>
                            </p:par>
                            <p:par>
                              <p:cTn id="28" fill="hold">
                                <p:stCondLst>
                                  <p:cond delay="1250"/>
                                </p:stCondLst>
                                <p:childTnLst>
                                  <p:par>
                                    <p:cTn id="29" presetID="2" presetClass="entr" presetSubtype="4" fill="hold" grpId="0" nodeType="after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ppt_x"/>
                                              </p:val>
                                            </p:tav>
                                            <p:tav tm="100000">
                                              <p:val>
                                                <p:strVal val="#ppt_x"/>
                                              </p:val>
                                            </p:tav>
                                          </p:tavLst>
                                        </p:anim>
                                        <p:anim calcmode="lin" valueType="num">
                                          <p:cBhvr additive="base">
                                            <p:cTn id="3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4" grpId="0" animBg="1"/>
          <p:bldP spid="2" grpId="0"/>
          <p:bldP spid="3"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2450677" y="-5098044"/>
            <a:ext cx="6324459" cy="5879615"/>
            <a:chOff x="8999021" y="-5237553"/>
            <a:chExt cx="9371755" cy="8712577"/>
          </a:xfrm>
        </p:grpSpPr>
        <p:sp>
          <p:nvSpPr>
            <p:cNvPr id="12" name="椭圆 11"/>
            <p:cNvSpPr/>
            <p:nvPr/>
          </p:nvSpPr>
          <p:spPr>
            <a:xfrm rot="12209326">
              <a:off x="9711864" y="-5237553"/>
              <a:ext cx="8305799"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rot="20560962">
              <a:off x="10064976" y="-492007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rot="7200000">
              <a:off x="8999019" y="-4830773"/>
              <a:ext cx="8305799" cy="8305796"/>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rot="16918546">
            <a:off x="9251396" y="4401998"/>
            <a:ext cx="5881208" cy="5708918"/>
            <a:chOff x="9167665" y="-5547785"/>
            <a:chExt cx="9203111" cy="8933507"/>
          </a:xfrm>
        </p:grpSpPr>
        <p:sp>
          <p:nvSpPr>
            <p:cNvPr id="20" name="椭圆 19"/>
            <p:cNvSpPr/>
            <p:nvPr/>
          </p:nvSpPr>
          <p:spPr>
            <a:xfrm rot="12209326">
              <a:off x="9167665" y="-5547785"/>
              <a:ext cx="8305799"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rot="20560962">
              <a:off x="10064976" y="-492007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rot="7200000">
              <a:off x="9359066" y="-4966269"/>
              <a:ext cx="8305800"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rot="2021781">
            <a:off x="-4103774" y="986256"/>
            <a:ext cx="5137096" cy="5222912"/>
            <a:chOff x="9689281" y="-5440800"/>
            <a:chExt cx="8681497" cy="8826525"/>
          </a:xfrm>
        </p:grpSpPr>
        <p:sp>
          <p:nvSpPr>
            <p:cNvPr id="25" name="椭圆 24"/>
            <p:cNvSpPr/>
            <p:nvPr/>
          </p:nvSpPr>
          <p:spPr>
            <a:xfrm rot="12209326">
              <a:off x="9689281" y="-544080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rot="20560962">
              <a:off x="10064978" y="-4920078"/>
              <a:ext cx="8305800" cy="8305803"/>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椭圆 14"/>
          <p:cNvSpPr/>
          <p:nvPr/>
        </p:nvSpPr>
        <p:spPr>
          <a:xfrm>
            <a:off x="760135" y="3248782"/>
            <a:ext cx="252000" cy="252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文本框 18"/>
          <p:cNvSpPr txBox="1"/>
          <p:nvPr/>
        </p:nvSpPr>
        <p:spPr>
          <a:xfrm>
            <a:off x="3375305" y="3535548"/>
            <a:ext cx="3291286" cy="1107996"/>
          </a:xfrm>
          <a:prstGeom prst="rect">
            <a:avLst/>
          </a:prstGeom>
          <a:noFill/>
        </p:spPr>
        <p:txBody>
          <a:bodyPr wrap="none" rtlCol="0">
            <a:spAutoFit/>
          </a:bodyPr>
          <a:lstStyle/>
          <a:p>
            <a:r>
              <a:rPr lang="en-US" altLang="zh-CN" sz="6600" b="1" spc="-300" dirty="0" smtClean="0">
                <a:latin typeface="方正兰亭超细黑简体" panose="02000000000000000000" pitchFamily="2" charset="-122"/>
                <a:ea typeface="方正兰亭超细黑简体" panose="02000000000000000000" pitchFamily="2" charset="-122"/>
              </a:rPr>
              <a:t>ThAnks</a:t>
            </a:r>
            <a:endParaRPr lang="zh-CN" altLang="en-US" sz="6600" b="1" spc="-300" dirty="0">
              <a:latin typeface="方正兰亭超细黑简体" panose="02000000000000000000" pitchFamily="2" charset="-122"/>
              <a:ea typeface="方正兰亭超细黑简体" panose="02000000000000000000" pitchFamily="2" charset="-122"/>
            </a:endParaRPr>
          </a:p>
        </p:txBody>
      </p:sp>
      <p:sp>
        <p:nvSpPr>
          <p:cNvPr id="5" name="椭圆 4"/>
          <p:cNvSpPr/>
          <p:nvPr/>
        </p:nvSpPr>
        <p:spPr>
          <a:xfrm>
            <a:off x="10363569" y="2025570"/>
            <a:ext cx="325997" cy="3240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flipH="1">
            <a:off x="5712346" y="610932"/>
            <a:ext cx="252000" cy="252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10297392" y="5193139"/>
            <a:ext cx="229175" cy="229175"/>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6332618" y="2715419"/>
            <a:ext cx="1101090" cy="1198880"/>
          </a:xfrm>
          <a:prstGeom prst="rect">
            <a:avLst/>
          </a:prstGeom>
          <a:noFill/>
        </p:spPr>
        <p:txBody>
          <a:bodyPr wrap="none" rtlCol="0">
            <a:spAutoFit/>
          </a:bodyPr>
          <a:lstStyle/>
          <a:p>
            <a:r>
              <a:rPr lang="zh-CN" sz="7200" b="1" dirty="0" smtClean="0">
                <a:latin typeface="造字工房悦黑体验版纤细体" pitchFamily="50" charset="-122"/>
                <a:ea typeface="造字工房悦黑体验版纤细体" pitchFamily="50" charset="-122"/>
              </a:rPr>
              <a:t>小</a:t>
            </a:r>
            <a:endParaRPr lang="zh-CN" sz="7200" b="1" dirty="0" smtClean="0">
              <a:latin typeface="造字工房悦黑体验版纤细体" pitchFamily="50" charset="-122"/>
              <a:ea typeface="造字工房悦黑体验版纤细体" pitchFamily="50" charset="-122"/>
            </a:endParaRPr>
          </a:p>
        </p:txBody>
      </p:sp>
      <p:sp>
        <p:nvSpPr>
          <p:cNvPr id="28" name="文本框 27"/>
          <p:cNvSpPr txBox="1"/>
          <p:nvPr/>
        </p:nvSpPr>
        <p:spPr>
          <a:xfrm>
            <a:off x="7143124" y="3667704"/>
            <a:ext cx="1101090" cy="1198880"/>
          </a:xfrm>
          <a:prstGeom prst="rect">
            <a:avLst/>
          </a:prstGeom>
          <a:noFill/>
        </p:spPr>
        <p:txBody>
          <a:bodyPr wrap="none" rtlCol="0">
            <a:spAutoFit/>
          </a:bodyPr>
          <a:lstStyle/>
          <a:p>
            <a:r>
              <a:rPr lang="zh-CN" sz="7200" b="1" dirty="0" smtClean="0">
                <a:latin typeface="造字工房悦黑体验版纤细体" pitchFamily="50" charset="-122"/>
                <a:ea typeface="造字工房悦黑体验版纤细体" pitchFamily="50" charset="-122"/>
              </a:rPr>
              <a:t>料</a:t>
            </a:r>
            <a:endParaRPr lang="zh-CN" sz="7200" b="1" dirty="0" smtClean="0">
              <a:latin typeface="造字工房悦黑体验版纤细体" pitchFamily="50" charset="-122"/>
              <a:ea typeface="造字工房悦黑体验版纤细体" pitchFamily="50" charset="-122"/>
            </a:endParaRPr>
          </a:p>
        </p:txBody>
      </p:sp>
      <p:pic>
        <p:nvPicPr>
          <p:cNvPr id="3" name="图片 2" descr="C:/Users/admin/AppData/Local/Temp/kaimatting_20191117144220/output_20191117144244..pngoutput_20191117144244."/>
          <p:cNvPicPr>
            <a:picLocks noChangeAspect="1"/>
          </p:cNvPicPr>
          <p:nvPr/>
        </p:nvPicPr>
        <p:blipFill>
          <a:blip r:embed="rId1"/>
          <a:stretch>
            <a:fillRect/>
          </a:stretch>
        </p:blipFill>
        <p:spPr>
          <a:xfrm>
            <a:off x="0" y="730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000" fill="hold"/>
                                        <p:tgtEl>
                                          <p:spTgt spid="11"/>
                                        </p:tgtEl>
                                        <p:attrNameLst>
                                          <p:attrName>ppt_w</p:attrName>
                                        </p:attrNameLst>
                                      </p:cBhvr>
                                      <p:tavLst>
                                        <p:tav tm="0">
                                          <p:val>
                                            <p:fltVal val="0"/>
                                          </p:val>
                                        </p:tav>
                                        <p:tav tm="100000">
                                          <p:val>
                                            <p:strVal val="#ppt_w"/>
                                          </p:val>
                                        </p:tav>
                                      </p:tavLst>
                                    </p:anim>
                                    <p:anim calcmode="lin" valueType="num">
                                      <p:cBhvr>
                                        <p:cTn id="8" dur="1000" fill="hold"/>
                                        <p:tgtEl>
                                          <p:spTgt spid="11"/>
                                        </p:tgtEl>
                                        <p:attrNameLst>
                                          <p:attrName>ppt_h</p:attrName>
                                        </p:attrNameLst>
                                      </p:cBhvr>
                                      <p:tavLst>
                                        <p:tav tm="0">
                                          <p:val>
                                            <p:fltVal val="0"/>
                                          </p:val>
                                        </p:tav>
                                        <p:tav tm="100000">
                                          <p:val>
                                            <p:strVal val="#ppt_h"/>
                                          </p:val>
                                        </p:tav>
                                      </p:tavLst>
                                    </p:anim>
                                    <p:anim calcmode="lin" valueType="num">
                                      <p:cBhvr>
                                        <p:cTn id="9" dur="1000" fill="hold"/>
                                        <p:tgtEl>
                                          <p:spTgt spid="11"/>
                                        </p:tgtEl>
                                        <p:attrNameLst>
                                          <p:attrName>style.rotation</p:attrName>
                                        </p:attrNameLst>
                                      </p:cBhvr>
                                      <p:tavLst>
                                        <p:tav tm="0">
                                          <p:val>
                                            <p:fltVal val="90"/>
                                          </p:val>
                                        </p:tav>
                                        <p:tav tm="100000">
                                          <p:val>
                                            <p:fltVal val="0"/>
                                          </p:val>
                                        </p:tav>
                                      </p:tavLst>
                                    </p:anim>
                                    <p:animEffect transition="in" filter="fade">
                                      <p:cBhvr>
                                        <p:cTn id="10" dur="1000"/>
                                        <p:tgtEl>
                                          <p:spTgt spid="11"/>
                                        </p:tgtEl>
                                      </p:cBhvr>
                                    </p:animEffect>
                                  </p:childTnLst>
                                </p:cTn>
                              </p:par>
                              <p:par>
                                <p:cTn id="11" presetID="8" presetClass="emph" presetSubtype="0" fill="hold" nodeType="withEffect">
                                  <p:stCondLst>
                                    <p:cond delay="0"/>
                                  </p:stCondLst>
                                  <p:childTnLst>
                                    <p:animRot by="-21600000">
                                      <p:cBhvr>
                                        <p:cTn id="12" dur="1750" fill="hold"/>
                                        <p:tgtEl>
                                          <p:spTgt spid="11"/>
                                        </p:tgtEl>
                                        <p:attrNameLst>
                                          <p:attrName>r</p:attrName>
                                        </p:attrNameLst>
                                      </p:cBhvr>
                                    </p:animRot>
                                  </p:childTnLst>
                                </p:cTn>
                              </p:par>
                              <p:par>
                                <p:cTn id="13" presetID="3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p:cTn id="15" dur="1000" fill="hold"/>
                                        <p:tgtEl>
                                          <p:spTgt spid="24"/>
                                        </p:tgtEl>
                                        <p:attrNameLst>
                                          <p:attrName>ppt_w</p:attrName>
                                        </p:attrNameLst>
                                      </p:cBhvr>
                                      <p:tavLst>
                                        <p:tav tm="0">
                                          <p:val>
                                            <p:fltVal val="0"/>
                                          </p:val>
                                        </p:tav>
                                        <p:tav tm="100000">
                                          <p:val>
                                            <p:strVal val="#ppt_w"/>
                                          </p:val>
                                        </p:tav>
                                      </p:tavLst>
                                    </p:anim>
                                    <p:anim calcmode="lin" valueType="num">
                                      <p:cBhvr>
                                        <p:cTn id="16" dur="1000" fill="hold"/>
                                        <p:tgtEl>
                                          <p:spTgt spid="24"/>
                                        </p:tgtEl>
                                        <p:attrNameLst>
                                          <p:attrName>ppt_h</p:attrName>
                                        </p:attrNameLst>
                                      </p:cBhvr>
                                      <p:tavLst>
                                        <p:tav tm="0">
                                          <p:val>
                                            <p:fltVal val="0"/>
                                          </p:val>
                                        </p:tav>
                                        <p:tav tm="100000">
                                          <p:val>
                                            <p:strVal val="#ppt_h"/>
                                          </p:val>
                                        </p:tav>
                                      </p:tavLst>
                                    </p:anim>
                                    <p:anim calcmode="lin" valueType="num">
                                      <p:cBhvr>
                                        <p:cTn id="17" dur="1000" fill="hold"/>
                                        <p:tgtEl>
                                          <p:spTgt spid="24"/>
                                        </p:tgtEl>
                                        <p:attrNameLst>
                                          <p:attrName>style.rotation</p:attrName>
                                        </p:attrNameLst>
                                      </p:cBhvr>
                                      <p:tavLst>
                                        <p:tav tm="0">
                                          <p:val>
                                            <p:fltVal val="90"/>
                                          </p:val>
                                        </p:tav>
                                        <p:tav tm="100000">
                                          <p:val>
                                            <p:fltVal val="0"/>
                                          </p:val>
                                        </p:tav>
                                      </p:tavLst>
                                    </p:anim>
                                    <p:animEffect transition="in" filter="fade">
                                      <p:cBhvr>
                                        <p:cTn id="18" dur="1000"/>
                                        <p:tgtEl>
                                          <p:spTgt spid="24"/>
                                        </p:tgtEl>
                                      </p:cBhvr>
                                    </p:animEffect>
                                  </p:childTnLst>
                                </p:cTn>
                              </p:par>
                              <p:par>
                                <p:cTn id="19" presetID="8" presetClass="emph" presetSubtype="0" fill="hold" nodeType="withEffect">
                                  <p:stCondLst>
                                    <p:cond delay="0"/>
                                  </p:stCondLst>
                                  <p:childTnLst>
                                    <p:animRot by="-21600000">
                                      <p:cBhvr>
                                        <p:cTn id="20" dur="1750" fill="hold"/>
                                        <p:tgtEl>
                                          <p:spTgt spid="24"/>
                                        </p:tgtEl>
                                        <p:attrNameLst>
                                          <p:attrName>r</p:attrName>
                                        </p:attrNameLst>
                                      </p:cBhvr>
                                    </p:animRot>
                                  </p:childTnLst>
                                </p:cTn>
                              </p:par>
                              <p:par>
                                <p:cTn id="21" presetID="31" presetClass="entr" presetSubtype="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p:cTn id="23" dur="1000" fill="hold"/>
                                        <p:tgtEl>
                                          <p:spTgt spid="18"/>
                                        </p:tgtEl>
                                        <p:attrNameLst>
                                          <p:attrName>ppt_w</p:attrName>
                                        </p:attrNameLst>
                                      </p:cBhvr>
                                      <p:tavLst>
                                        <p:tav tm="0">
                                          <p:val>
                                            <p:fltVal val="0"/>
                                          </p:val>
                                        </p:tav>
                                        <p:tav tm="100000">
                                          <p:val>
                                            <p:strVal val="#ppt_w"/>
                                          </p:val>
                                        </p:tav>
                                      </p:tavLst>
                                    </p:anim>
                                    <p:anim calcmode="lin" valueType="num">
                                      <p:cBhvr>
                                        <p:cTn id="24" dur="1000" fill="hold"/>
                                        <p:tgtEl>
                                          <p:spTgt spid="18"/>
                                        </p:tgtEl>
                                        <p:attrNameLst>
                                          <p:attrName>ppt_h</p:attrName>
                                        </p:attrNameLst>
                                      </p:cBhvr>
                                      <p:tavLst>
                                        <p:tav tm="0">
                                          <p:val>
                                            <p:fltVal val="0"/>
                                          </p:val>
                                        </p:tav>
                                        <p:tav tm="100000">
                                          <p:val>
                                            <p:strVal val="#ppt_h"/>
                                          </p:val>
                                        </p:tav>
                                      </p:tavLst>
                                    </p:anim>
                                    <p:anim calcmode="lin" valueType="num">
                                      <p:cBhvr>
                                        <p:cTn id="25" dur="1000" fill="hold"/>
                                        <p:tgtEl>
                                          <p:spTgt spid="18"/>
                                        </p:tgtEl>
                                        <p:attrNameLst>
                                          <p:attrName>style.rotation</p:attrName>
                                        </p:attrNameLst>
                                      </p:cBhvr>
                                      <p:tavLst>
                                        <p:tav tm="0">
                                          <p:val>
                                            <p:fltVal val="90"/>
                                          </p:val>
                                        </p:tav>
                                        <p:tav tm="100000">
                                          <p:val>
                                            <p:fltVal val="0"/>
                                          </p:val>
                                        </p:tav>
                                      </p:tavLst>
                                    </p:anim>
                                    <p:animEffect transition="in" filter="fade">
                                      <p:cBhvr>
                                        <p:cTn id="26" dur="1000"/>
                                        <p:tgtEl>
                                          <p:spTgt spid="18"/>
                                        </p:tgtEl>
                                      </p:cBhvr>
                                    </p:animEffect>
                                  </p:childTnLst>
                                </p:cTn>
                              </p:par>
                              <p:par>
                                <p:cTn id="27" presetID="8" presetClass="emph" presetSubtype="0" fill="hold" nodeType="withEffect">
                                  <p:stCondLst>
                                    <p:cond delay="0"/>
                                  </p:stCondLst>
                                  <p:childTnLst>
                                    <p:animRot by="-21600000">
                                      <p:cBhvr>
                                        <p:cTn id="28" dur="1750" fill="hold"/>
                                        <p:tgtEl>
                                          <p:spTgt spid="18"/>
                                        </p:tgtEl>
                                        <p:attrNameLst>
                                          <p:attrName>r</p:attrName>
                                        </p:attrNameLst>
                                      </p:cBhvr>
                                    </p:animRot>
                                  </p:childTnLst>
                                </p:cTn>
                              </p:par>
                            </p:childTnLst>
                          </p:cTn>
                        </p:par>
                        <p:par>
                          <p:cTn id="29" fill="hold">
                            <p:stCondLst>
                              <p:cond delay="1000"/>
                            </p:stCondLst>
                            <p:childTnLst>
                              <p:par>
                                <p:cTn id="30" presetID="63" presetClass="path" presetSubtype="0" accel="50000" decel="50000" fill="hold" grpId="1" nodeType="afterEffect">
                                  <p:stCondLst>
                                    <p:cond delay="0"/>
                                  </p:stCondLst>
                                  <p:childTnLst>
                                    <p:animMotion origin="layout" path="M 3.95833E-6 2.59259E-6 L 0.04218 0.48009 " pathEditMode="relative" rAng="0" ptsTypes="AA">
                                      <p:cBhvr>
                                        <p:cTn id="31" dur="1250" fill="hold"/>
                                        <p:tgtEl>
                                          <p:spTgt spid="9"/>
                                        </p:tgtEl>
                                        <p:attrNameLst>
                                          <p:attrName>ppt_x</p:attrName>
                                          <p:attrName>ppt_y</p:attrName>
                                        </p:attrNameLst>
                                      </p:cBhvr>
                                      <p:rCtr x="2109" y="24005"/>
                                    </p:animMotion>
                                  </p:childTnLst>
                                </p:cTn>
                              </p:par>
                              <p:par>
                                <p:cTn id="32" presetID="6" presetClass="emph" presetSubtype="0" accel="50000" decel="50000" fill="hold" grpId="2" nodeType="withEffect">
                                  <p:stCondLst>
                                    <p:cond delay="0"/>
                                  </p:stCondLst>
                                  <p:childTnLst>
                                    <p:animScale>
                                      <p:cBhvr>
                                        <p:cTn id="33" dur="1250" fill="hold"/>
                                        <p:tgtEl>
                                          <p:spTgt spid="9"/>
                                        </p:tgtEl>
                                      </p:cBhvr>
                                      <p:by x="25000" y="25000"/>
                                      <p:from x="48008" y="48008"/>
                                    </p:animScale>
                                  </p:childTnLst>
                                </p:cTn>
                              </p:par>
                              <p:par>
                                <p:cTn id="34" presetID="63" presetClass="path" presetSubtype="0" accel="50000" decel="50000" fill="hold" grpId="1" nodeType="withEffect">
                                  <p:stCondLst>
                                    <p:cond delay="0"/>
                                  </p:stCondLst>
                                  <p:childTnLst>
                                    <p:animMotion origin="layout" path="M -1.45833E-6 -1.48148E-6 L -0.34245 0.26829 " pathEditMode="relative" rAng="0" ptsTypes="AA">
                                      <p:cBhvr>
                                        <p:cTn id="35" dur="1250" fill="hold"/>
                                        <p:tgtEl>
                                          <p:spTgt spid="5"/>
                                        </p:tgtEl>
                                        <p:attrNameLst>
                                          <p:attrName>ppt_x</p:attrName>
                                          <p:attrName>ppt_y</p:attrName>
                                        </p:attrNameLst>
                                      </p:cBhvr>
                                      <p:rCtr x="-17122" y="13403"/>
                                    </p:animMotion>
                                  </p:childTnLst>
                                </p:cTn>
                              </p:par>
                              <p:par>
                                <p:cTn id="36" presetID="6" presetClass="emph" presetSubtype="0" accel="50000" decel="50000" fill="hold" grpId="2" nodeType="withEffect">
                                  <p:stCondLst>
                                    <p:cond delay="0"/>
                                  </p:stCondLst>
                                  <p:childTnLst>
                                    <p:animScale>
                                      <p:cBhvr>
                                        <p:cTn id="37" dur="1250" fill="hold"/>
                                        <p:tgtEl>
                                          <p:spTgt spid="5"/>
                                        </p:tgtEl>
                                      </p:cBhvr>
                                      <p:by x="25000" y="25000"/>
                                      <p:from x="48008" y="48008"/>
                                    </p:animScale>
                                  </p:childTnLst>
                                </p:cTn>
                              </p:par>
                              <p:par>
                                <p:cTn id="38" presetID="63" presetClass="path" presetSubtype="0" accel="50000" decel="50000" fill="hold" grpId="1" nodeType="withEffect">
                                  <p:stCondLst>
                                    <p:cond delay="0"/>
                                  </p:stCondLst>
                                  <p:childTnLst>
                                    <p:animMotion origin="layout" path="M 3.54167E-6 -2.59259E-6 L -0.33464 -0.18449 " pathEditMode="relative" rAng="0" ptsTypes="AA">
                                      <p:cBhvr>
                                        <p:cTn id="39" dur="1250" fill="hold"/>
                                        <p:tgtEl>
                                          <p:spTgt spid="13"/>
                                        </p:tgtEl>
                                        <p:attrNameLst>
                                          <p:attrName>ppt_x</p:attrName>
                                          <p:attrName>ppt_y</p:attrName>
                                        </p:attrNameLst>
                                      </p:cBhvr>
                                      <p:rCtr x="-16732" y="-9236"/>
                                    </p:animMotion>
                                  </p:childTnLst>
                                </p:cTn>
                              </p:par>
                              <p:par>
                                <p:cTn id="40" presetID="6" presetClass="emph" presetSubtype="0" accel="50000" decel="50000" fill="hold" grpId="2" nodeType="withEffect">
                                  <p:stCondLst>
                                    <p:cond delay="0"/>
                                  </p:stCondLst>
                                  <p:childTnLst>
                                    <p:animScale>
                                      <p:cBhvr>
                                        <p:cTn id="41" dur="1250" fill="hold"/>
                                        <p:tgtEl>
                                          <p:spTgt spid="13"/>
                                        </p:tgtEl>
                                      </p:cBhvr>
                                      <p:by x="25000" y="25000"/>
                                      <p:from x="48008" y="48008"/>
                                    </p:animScale>
                                  </p:childTnLst>
                                </p:cTn>
                              </p:par>
                              <p:par>
                                <p:cTn id="42" presetID="63" presetClass="path" presetSubtype="0" accel="50000" decel="50000" fill="hold" grpId="1" nodeType="withEffect">
                                  <p:stCondLst>
                                    <p:cond delay="0"/>
                                  </p:stCondLst>
                                  <p:childTnLst>
                                    <p:animMotion origin="layout" path="M 3.75E-6 1.85185E-6 L 0.45013 0.09537 " pathEditMode="relative" rAng="0" ptsTypes="AA">
                                      <p:cBhvr>
                                        <p:cTn id="43" dur="1250" fill="hold"/>
                                        <p:tgtEl>
                                          <p:spTgt spid="15"/>
                                        </p:tgtEl>
                                        <p:attrNameLst>
                                          <p:attrName>ppt_x</p:attrName>
                                          <p:attrName>ppt_y</p:attrName>
                                        </p:attrNameLst>
                                      </p:cBhvr>
                                      <p:rCtr x="22500" y="4769"/>
                                    </p:animMotion>
                                  </p:childTnLst>
                                </p:cTn>
                              </p:par>
                              <p:par>
                                <p:cTn id="44" presetID="6" presetClass="emph" presetSubtype="0" accel="50000" decel="50000" fill="hold" grpId="2" nodeType="withEffect">
                                  <p:stCondLst>
                                    <p:cond delay="0"/>
                                  </p:stCondLst>
                                  <p:childTnLst>
                                    <p:animScale>
                                      <p:cBhvr>
                                        <p:cTn id="45" dur="1250" fill="hold"/>
                                        <p:tgtEl>
                                          <p:spTgt spid="15"/>
                                        </p:tgtEl>
                                      </p:cBhvr>
                                      <p:by x="25000" y="25000"/>
                                      <p:from x="48008" y="48008"/>
                                    </p:animScale>
                                  </p:childTnLst>
                                </p:cTn>
                              </p:par>
                              <p:par>
                                <p:cTn id="46" presetID="10" presetClass="exit" presetSubtype="0" fill="hold" grpId="3" nodeType="withEffect">
                                  <p:stCondLst>
                                    <p:cond delay="750"/>
                                  </p:stCondLst>
                                  <p:childTnLst>
                                    <p:animEffect transition="out" filter="fade">
                                      <p:cBhvr>
                                        <p:cTn id="47" dur="500"/>
                                        <p:tgtEl>
                                          <p:spTgt spid="15"/>
                                        </p:tgtEl>
                                      </p:cBhvr>
                                    </p:animEffect>
                                    <p:set>
                                      <p:cBhvr>
                                        <p:cTn id="48" dur="1" fill="hold">
                                          <p:stCondLst>
                                            <p:cond delay="499"/>
                                          </p:stCondLst>
                                        </p:cTn>
                                        <p:tgtEl>
                                          <p:spTgt spid="15"/>
                                        </p:tgtEl>
                                        <p:attrNameLst>
                                          <p:attrName>style.visibility</p:attrName>
                                        </p:attrNameLst>
                                      </p:cBhvr>
                                      <p:to>
                                        <p:strVal val="hidden"/>
                                      </p:to>
                                    </p:set>
                                  </p:childTnLst>
                                </p:cTn>
                              </p:par>
                              <p:par>
                                <p:cTn id="49" presetID="10" presetClass="exit" presetSubtype="0" fill="hold" grpId="3" nodeType="withEffect">
                                  <p:stCondLst>
                                    <p:cond delay="750"/>
                                  </p:stCondLst>
                                  <p:childTnLst>
                                    <p:animEffect transition="out" filter="fade">
                                      <p:cBhvr>
                                        <p:cTn id="50" dur="500"/>
                                        <p:tgtEl>
                                          <p:spTgt spid="9"/>
                                        </p:tgtEl>
                                      </p:cBhvr>
                                    </p:animEffect>
                                    <p:set>
                                      <p:cBhvr>
                                        <p:cTn id="51" dur="1" fill="hold">
                                          <p:stCondLst>
                                            <p:cond delay="499"/>
                                          </p:stCondLst>
                                        </p:cTn>
                                        <p:tgtEl>
                                          <p:spTgt spid="9"/>
                                        </p:tgtEl>
                                        <p:attrNameLst>
                                          <p:attrName>style.visibility</p:attrName>
                                        </p:attrNameLst>
                                      </p:cBhvr>
                                      <p:to>
                                        <p:strVal val="hidden"/>
                                      </p:to>
                                    </p:set>
                                  </p:childTnLst>
                                </p:cTn>
                              </p:par>
                              <p:par>
                                <p:cTn id="52" presetID="10" presetClass="exit" presetSubtype="0" fill="hold" grpId="3" nodeType="withEffect">
                                  <p:stCondLst>
                                    <p:cond delay="750"/>
                                  </p:stCondLst>
                                  <p:childTnLst>
                                    <p:animEffect transition="out" filter="fade">
                                      <p:cBhvr>
                                        <p:cTn id="53" dur="500"/>
                                        <p:tgtEl>
                                          <p:spTgt spid="5"/>
                                        </p:tgtEl>
                                      </p:cBhvr>
                                    </p:animEffect>
                                    <p:set>
                                      <p:cBhvr>
                                        <p:cTn id="54" dur="1" fill="hold">
                                          <p:stCondLst>
                                            <p:cond delay="499"/>
                                          </p:stCondLst>
                                        </p:cTn>
                                        <p:tgtEl>
                                          <p:spTgt spid="5"/>
                                        </p:tgtEl>
                                        <p:attrNameLst>
                                          <p:attrName>style.visibility</p:attrName>
                                        </p:attrNameLst>
                                      </p:cBhvr>
                                      <p:to>
                                        <p:strVal val="hidden"/>
                                      </p:to>
                                    </p:set>
                                  </p:childTnLst>
                                </p:cTn>
                              </p:par>
                              <p:par>
                                <p:cTn id="55" presetID="10" presetClass="exit" presetSubtype="0" fill="hold" grpId="3" nodeType="withEffect">
                                  <p:stCondLst>
                                    <p:cond delay="750"/>
                                  </p:stCondLst>
                                  <p:childTnLst>
                                    <p:animEffect transition="out" filter="fade">
                                      <p:cBhvr>
                                        <p:cTn id="56" dur="500"/>
                                        <p:tgtEl>
                                          <p:spTgt spid="13"/>
                                        </p:tgtEl>
                                      </p:cBhvr>
                                    </p:animEffect>
                                    <p:set>
                                      <p:cBhvr>
                                        <p:cTn id="57" dur="1" fill="hold">
                                          <p:stCondLst>
                                            <p:cond delay="499"/>
                                          </p:stCondLst>
                                        </p:cTn>
                                        <p:tgtEl>
                                          <p:spTgt spid="13"/>
                                        </p:tgtEl>
                                        <p:attrNameLst>
                                          <p:attrName>style.visibility</p:attrName>
                                        </p:attrNameLst>
                                      </p:cBhvr>
                                      <p:to>
                                        <p:strVal val="hidden"/>
                                      </p:to>
                                    </p:set>
                                  </p:childTnLst>
                                </p:cTn>
                              </p:par>
                            </p:childTnLst>
                          </p:cTn>
                        </p:par>
                        <p:par>
                          <p:cTn id="58" fill="hold">
                            <p:stCondLst>
                              <p:cond delay="2500"/>
                            </p:stCondLst>
                            <p:childTnLst>
                              <p:par>
                                <p:cTn id="59" presetID="41" presetClass="entr" presetSubtype="0" fill="hold" grpId="0" nodeType="afterEffect">
                                  <p:stCondLst>
                                    <p:cond delay="0"/>
                                  </p:stCondLst>
                                  <p:iterate type="lt">
                                    <p:tmPct val="10000"/>
                                  </p:iterate>
                                  <p:childTnLst>
                                    <p:set>
                                      <p:cBhvr>
                                        <p:cTn id="60" dur="1" fill="hold">
                                          <p:stCondLst>
                                            <p:cond delay="0"/>
                                          </p:stCondLst>
                                        </p:cTn>
                                        <p:tgtEl>
                                          <p:spTgt spid="19"/>
                                        </p:tgtEl>
                                        <p:attrNameLst>
                                          <p:attrName>style.visibility</p:attrName>
                                        </p:attrNameLst>
                                      </p:cBhvr>
                                      <p:to>
                                        <p:strVal val="visible"/>
                                      </p:to>
                                    </p:set>
                                    <p:anim calcmode="lin" valueType="num">
                                      <p:cBhvr>
                                        <p:cTn id="61"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62" dur="500" fill="hold"/>
                                        <p:tgtEl>
                                          <p:spTgt spid="19"/>
                                        </p:tgtEl>
                                        <p:attrNameLst>
                                          <p:attrName>ppt_y</p:attrName>
                                        </p:attrNameLst>
                                      </p:cBhvr>
                                      <p:tavLst>
                                        <p:tav tm="0">
                                          <p:val>
                                            <p:strVal val="#ppt_y"/>
                                          </p:val>
                                        </p:tav>
                                        <p:tav tm="100000">
                                          <p:val>
                                            <p:strVal val="#ppt_y"/>
                                          </p:val>
                                        </p:tav>
                                      </p:tavLst>
                                    </p:anim>
                                    <p:anim calcmode="lin" valueType="num">
                                      <p:cBhvr>
                                        <p:cTn id="63"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64"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65" dur="500" tmFilter="0,0; .5, 1; 1, 1"/>
                                        <p:tgtEl>
                                          <p:spTgt spid="19"/>
                                        </p:tgtEl>
                                      </p:cBhvr>
                                    </p:animEffect>
                                  </p:childTnLst>
                                </p:cTn>
                              </p:par>
                            </p:childTnLst>
                          </p:cTn>
                        </p:par>
                        <p:par>
                          <p:cTn id="66" fill="hold">
                            <p:stCondLst>
                              <p:cond delay="2000"/>
                            </p:stCondLst>
                            <p:childTnLst>
                              <p:par>
                                <p:cTn id="67" presetID="41" presetClass="entr" presetSubtype="0" fill="hold" grpId="0" nodeType="afterEffect">
                                  <p:stCondLst>
                                    <p:cond delay="0"/>
                                  </p:stCondLst>
                                  <p:iterate type="lt">
                                    <p:tmPct val="10000"/>
                                  </p:iterate>
                                  <p:childTnLst>
                                    <p:set>
                                      <p:cBhvr>
                                        <p:cTn id="68" dur="1" fill="hold">
                                          <p:stCondLst>
                                            <p:cond delay="0"/>
                                          </p:stCondLst>
                                        </p:cTn>
                                        <p:tgtEl>
                                          <p:spTgt spid="27"/>
                                        </p:tgtEl>
                                        <p:attrNameLst>
                                          <p:attrName>style.visibility</p:attrName>
                                        </p:attrNameLst>
                                      </p:cBhvr>
                                      <p:to>
                                        <p:strVal val="visible"/>
                                      </p:to>
                                    </p:set>
                                    <p:anim calcmode="lin" valueType="num">
                                      <p:cBhvr>
                                        <p:cTn id="69"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70" dur="500" fill="hold"/>
                                        <p:tgtEl>
                                          <p:spTgt spid="27"/>
                                        </p:tgtEl>
                                        <p:attrNameLst>
                                          <p:attrName>ppt_y</p:attrName>
                                        </p:attrNameLst>
                                      </p:cBhvr>
                                      <p:tavLst>
                                        <p:tav tm="0">
                                          <p:val>
                                            <p:strVal val="#ppt_y"/>
                                          </p:val>
                                        </p:tav>
                                        <p:tav tm="100000">
                                          <p:val>
                                            <p:strVal val="#ppt_y"/>
                                          </p:val>
                                        </p:tav>
                                      </p:tavLst>
                                    </p:anim>
                                    <p:anim calcmode="lin" valueType="num">
                                      <p:cBhvr>
                                        <p:cTn id="71"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72"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73" dur="500" tmFilter="0,0; .5, 1; 1, 1"/>
                                        <p:tgtEl>
                                          <p:spTgt spid="27"/>
                                        </p:tgtEl>
                                      </p:cBhvr>
                                    </p:animEffect>
                                  </p:childTnLst>
                                </p:cTn>
                              </p:par>
                              <p:par>
                                <p:cTn id="74" presetID="41" presetClass="entr" presetSubtype="0" fill="hold" grpId="0" nodeType="withEffect">
                                  <p:stCondLst>
                                    <p:cond delay="250"/>
                                  </p:stCondLst>
                                  <p:iterate type="lt">
                                    <p:tmPct val="10000"/>
                                  </p:iterate>
                                  <p:childTnLst>
                                    <p:set>
                                      <p:cBhvr>
                                        <p:cTn id="75" dur="1" fill="hold">
                                          <p:stCondLst>
                                            <p:cond delay="0"/>
                                          </p:stCondLst>
                                        </p:cTn>
                                        <p:tgtEl>
                                          <p:spTgt spid="28"/>
                                        </p:tgtEl>
                                        <p:attrNameLst>
                                          <p:attrName>style.visibility</p:attrName>
                                        </p:attrNameLst>
                                      </p:cBhvr>
                                      <p:to>
                                        <p:strVal val="visible"/>
                                      </p:to>
                                    </p:set>
                                    <p:anim calcmode="lin" valueType="num">
                                      <p:cBhvr>
                                        <p:cTn id="76"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77" dur="500" fill="hold"/>
                                        <p:tgtEl>
                                          <p:spTgt spid="28"/>
                                        </p:tgtEl>
                                        <p:attrNameLst>
                                          <p:attrName>ppt_y</p:attrName>
                                        </p:attrNameLst>
                                      </p:cBhvr>
                                      <p:tavLst>
                                        <p:tav tm="0">
                                          <p:val>
                                            <p:strVal val="#ppt_y"/>
                                          </p:val>
                                        </p:tav>
                                        <p:tav tm="100000">
                                          <p:val>
                                            <p:strVal val="#ppt_y"/>
                                          </p:val>
                                        </p:tav>
                                      </p:tavLst>
                                    </p:anim>
                                    <p:anim calcmode="lin" valueType="num">
                                      <p:cBhvr>
                                        <p:cTn id="78"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79"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80" dur="500" tmFilter="0,0; .5, 1; 1, 1"/>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1" animBg="1"/>
      <p:bldP spid="15" grpId="2" animBg="1"/>
      <p:bldP spid="15" grpId="3" animBg="1"/>
      <p:bldP spid="19" grpId="0"/>
      <p:bldP spid="5" grpId="1" animBg="1"/>
      <p:bldP spid="5" grpId="2" animBg="1"/>
      <p:bldP spid="5" grpId="3" animBg="1"/>
      <p:bldP spid="9" grpId="1" animBg="1"/>
      <p:bldP spid="9" grpId="2" animBg="1"/>
      <p:bldP spid="9" grpId="3" animBg="1"/>
      <p:bldP spid="13" grpId="1" animBg="1"/>
      <p:bldP spid="13" grpId="2" animBg="1"/>
      <p:bldP spid="13" grpId="3" animBg="1"/>
      <p:bldP spid="27" grpId="0"/>
      <p:bldP spid="2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1326027" y="-6122039"/>
            <a:ext cx="9456819" cy="8572500"/>
            <a:chOff x="1217844" y="-6053556"/>
            <a:chExt cx="9456819" cy="8572500"/>
          </a:xfrm>
        </p:grpSpPr>
        <p:sp>
          <p:nvSpPr>
            <p:cNvPr id="24" name="椭圆 23"/>
            <p:cNvSpPr/>
            <p:nvPr/>
          </p:nvSpPr>
          <p:spPr>
            <a:xfrm>
              <a:off x="2242526" y="-6053556"/>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217844" y="-5786856"/>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rot="7200000">
              <a:off x="1747140" y="-6053556"/>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rot="7200000">
              <a:off x="2368863" y="-584621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文本框 36"/>
          <p:cNvSpPr txBox="1"/>
          <p:nvPr/>
        </p:nvSpPr>
        <p:spPr>
          <a:xfrm>
            <a:off x="5447649" y="1411970"/>
            <a:ext cx="1519647" cy="400110"/>
          </a:xfrm>
          <a:prstGeom prst="rect">
            <a:avLst/>
          </a:prstGeom>
          <a:noFill/>
        </p:spPr>
        <p:txBody>
          <a:bodyPr wrap="none" rtlCol="0">
            <a:spAutoFit/>
          </a:bodyPr>
          <a:lstStyle/>
          <a:p>
            <a:r>
              <a:rPr lang="en-US" altLang="zh-CN" sz="2000" b="1" dirty="0">
                <a:latin typeface="+mj-lt"/>
              </a:rPr>
              <a:t>CONTENTS</a:t>
            </a:r>
            <a:endParaRPr lang="zh-CN" altLang="en-US" sz="2000" b="1" dirty="0">
              <a:latin typeface="+mj-lt"/>
            </a:endParaRPr>
          </a:p>
        </p:txBody>
      </p:sp>
      <p:sp>
        <p:nvSpPr>
          <p:cNvPr id="38" name="Title 1"/>
          <p:cNvSpPr txBox="1"/>
          <p:nvPr/>
        </p:nvSpPr>
        <p:spPr>
          <a:xfrm>
            <a:off x="5305127" y="768464"/>
            <a:ext cx="1877301" cy="590309"/>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r>
              <a:rPr lang="zh-CN" altLang="en-US" sz="4400" b="1" spc="600" dirty="0" smtClean="0">
                <a:solidFill>
                  <a:schemeClr val="tx1">
                    <a:lumMod val="75000"/>
                    <a:lumOff val="25000"/>
                  </a:schemeClr>
                </a:solidFill>
                <a:latin typeface="微软雅黑" panose="020B0503020204020204" charset="-122"/>
                <a:ea typeface="微软雅黑" panose="020B0503020204020204" charset="-122"/>
              </a:rPr>
              <a:t>目 录</a:t>
            </a:r>
            <a:endParaRPr lang="en-US" sz="4400" b="1" spc="600" dirty="0">
              <a:solidFill>
                <a:schemeClr val="tx1">
                  <a:lumMod val="75000"/>
                  <a:lumOff val="25000"/>
                </a:schemeClr>
              </a:solidFill>
              <a:latin typeface="微软雅黑" panose="020B0503020204020204" charset="-122"/>
              <a:ea typeface="微软雅黑" panose="020B0503020204020204" charset="-122"/>
            </a:endParaRPr>
          </a:p>
        </p:txBody>
      </p:sp>
      <p:sp>
        <p:nvSpPr>
          <p:cNvPr id="39" name="Title 1"/>
          <p:cNvSpPr txBox="1"/>
          <p:nvPr/>
        </p:nvSpPr>
        <p:spPr>
          <a:xfrm>
            <a:off x="743665" y="2125436"/>
            <a:ext cx="729536" cy="590309"/>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en-US" altLang="zh-CN" sz="7200" dirty="0">
                <a:solidFill>
                  <a:schemeClr val="tx1">
                    <a:lumMod val="75000"/>
                    <a:lumOff val="25000"/>
                  </a:schemeClr>
                </a:solidFill>
                <a:latin typeface="华文细黑" panose="02010600040101010101" pitchFamily="2" charset="-122"/>
                <a:ea typeface="华文细黑" panose="02010600040101010101" pitchFamily="2" charset="-122"/>
              </a:rPr>
              <a:t>1</a:t>
            </a:r>
            <a:endParaRPr lang="en-US" sz="72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40" name="Title 1"/>
          <p:cNvSpPr txBox="1"/>
          <p:nvPr/>
        </p:nvSpPr>
        <p:spPr>
          <a:xfrm>
            <a:off x="2597864" y="3752306"/>
            <a:ext cx="1507129" cy="590309"/>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en-US" altLang="zh-CN" sz="7200" dirty="0">
                <a:solidFill>
                  <a:schemeClr val="tx1">
                    <a:lumMod val="75000"/>
                    <a:lumOff val="25000"/>
                  </a:schemeClr>
                </a:solidFill>
                <a:latin typeface="华文细黑" panose="02010600040101010101" pitchFamily="2" charset="-122"/>
                <a:ea typeface="华文细黑" panose="02010600040101010101" pitchFamily="2" charset="-122"/>
              </a:rPr>
              <a:t>2</a:t>
            </a:r>
            <a:endParaRPr lang="en-US" sz="72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41" name="Title 1"/>
          <p:cNvSpPr txBox="1"/>
          <p:nvPr/>
        </p:nvSpPr>
        <p:spPr>
          <a:xfrm>
            <a:off x="5644594" y="3752306"/>
            <a:ext cx="1507129" cy="590309"/>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en-US" altLang="zh-CN" sz="7200" dirty="0">
                <a:solidFill>
                  <a:schemeClr val="tx1">
                    <a:lumMod val="75000"/>
                    <a:lumOff val="25000"/>
                  </a:schemeClr>
                </a:solidFill>
                <a:latin typeface="华文细黑" panose="02010600040101010101" pitchFamily="2" charset="-122"/>
                <a:ea typeface="华文细黑" panose="02010600040101010101" pitchFamily="2" charset="-122"/>
              </a:rPr>
              <a:t>3</a:t>
            </a:r>
            <a:endParaRPr lang="en-US" sz="72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42" name="Title 1"/>
          <p:cNvSpPr txBox="1"/>
          <p:nvPr/>
        </p:nvSpPr>
        <p:spPr>
          <a:xfrm>
            <a:off x="10228024" y="2726146"/>
            <a:ext cx="1507129" cy="590309"/>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en-US" altLang="zh-CN" sz="7200" dirty="0">
                <a:solidFill>
                  <a:schemeClr val="tx1">
                    <a:lumMod val="75000"/>
                    <a:lumOff val="25000"/>
                  </a:schemeClr>
                </a:solidFill>
                <a:latin typeface="微软雅黑" panose="020B0503020204020204" charset="-122"/>
                <a:ea typeface="微软雅黑" panose="020B0503020204020204" charset="-122"/>
              </a:rPr>
              <a:t>5</a:t>
            </a:r>
            <a:endParaRPr lang="en-US" sz="7200" dirty="0">
              <a:solidFill>
                <a:schemeClr val="tx1">
                  <a:lumMod val="75000"/>
                  <a:lumOff val="25000"/>
                </a:schemeClr>
              </a:solidFill>
              <a:latin typeface="微软雅黑" panose="020B0503020204020204" charset="-122"/>
              <a:ea typeface="微软雅黑" panose="020B0503020204020204" charset="-122"/>
            </a:endParaRPr>
          </a:p>
        </p:txBody>
      </p:sp>
      <p:sp>
        <p:nvSpPr>
          <p:cNvPr id="43" name="椭圆 42"/>
          <p:cNvSpPr>
            <a:spLocks noChangeAspect="1"/>
          </p:cNvSpPr>
          <p:nvPr/>
        </p:nvSpPr>
        <p:spPr>
          <a:xfrm>
            <a:off x="2892862" y="3976373"/>
            <a:ext cx="216000" cy="214529"/>
          </a:xfrm>
          <a:prstGeom prst="ellipse">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charset="-122"/>
              <a:ea typeface="微软雅黑" panose="020B0503020204020204" charset="-122"/>
            </a:endParaRPr>
          </a:p>
        </p:txBody>
      </p:sp>
      <p:sp>
        <p:nvSpPr>
          <p:cNvPr id="44" name="椭圆 43"/>
          <p:cNvSpPr>
            <a:spLocks noChangeAspect="1"/>
          </p:cNvSpPr>
          <p:nvPr/>
        </p:nvSpPr>
        <p:spPr>
          <a:xfrm>
            <a:off x="10252639" y="3110234"/>
            <a:ext cx="216000" cy="214529"/>
          </a:xfrm>
          <a:prstGeom prst="ellipse">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45" name="Title 1"/>
          <p:cNvSpPr txBox="1"/>
          <p:nvPr/>
        </p:nvSpPr>
        <p:spPr>
          <a:xfrm>
            <a:off x="490220" y="2922270"/>
            <a:ext cx="1426210" cy="590550"/>
          </a:xfrm>
          <a:prstGeom prst="rect">
            <a:avLst/>
          </a:prstGeom>
        </p:spPr>
        <p:txBody>
          <a:bodyPr vert="horz" lIns="121917" tIns="60958" rIns="121917" bIns="60958" rtlCol="0" anchor="ctr">
            <a:norm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1800" dirty="0" smtClean="0">
                <a:solidFill>
                  <a:schemeClr val="tx1">
                    <a:lumMod val="75000"/>
                    <a:lumOff val="25000"/>
                  </a:schemeClr>
                </a:solidFill>
                <a:latin typeface="微软雅黑" panose="020B0503020204020204" charset="-122"/>
                <a:ea typeface="微软雅黑" panose="020B0503020204020204" charset="-122"/>
              </a:rPr>
              <a:t>标题-Title</a:t>
            </a:r>
            <a:endParaRPr lang="zh-CN" altLang="en-US" sz="1800" dirty="0" smtClean="0">
              <a:solidFill>
                <a:schemeClr val="tx1">
                  <a:lumMod val="75000"/>
                  <a:lumOff val="25000"/>
                </a:schemeClr>
              </a:solidFill>
              <a:latin typeface="微软雅黑" panose="020B0503020204020204" charset="-122"/>
              <a:ea typeface="微软雅黑" panose="020B0503020204020204" charset="-122"/>
            </a:endParaRPr>
          </a:p>
        </p:txBody>
      </p:sp>
      <p:sp>
        <p:nvSpPr>
          <p:cNvPr id="46" name="Title 1"/>
          <p:cNvSpPr txBox="1"/>
          <p:nvPr/>
        </p:nvSpPr>
        <p:spPr>
          <a:xfrm>
            <a:off x="1685290" y="4664075"/>
            <a:ext cx="2631440" cy="590550"/>
          </a:xfrm>
          <a:prstGeom prst="rect">
            <a:avLst/>
          </a:prstGeom>
        </p:spPr>
        <p:txBody>
          <a:bodyPr vert="horz" lIns="121917" tIns="60958" rIns="121917" bIns="60958" rtlCol="0" anchor="ct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1800" dirty="0" smtClean="0">
                <a:solidFill>
                  <a:schemeClr val="tx1">
                    <a:lumMod val="75000"/>
                    <a:lumOff val="25000"/>
                  </a:schemeClr>
                </a:solidFill>
                <a:latin typeface="微软雅黑" panose="020B0503020204020204" charset="-122"/>
                <a:ea typeface="微软雅黑" panose="020B0503020204020204" charset="-122"/>
              </a:rPr>
              <a:t>五大卖点-Bullet Point</a:t>
            </a:r>
            <a:endParaRPr lang="zh-CN" altLang="en-US" sz="1800" dirty="0" smtClean="0">
              <a:solidFill>
                <a:schemeClr val="tx1">
                  <a:lumMod val="75000"/>
                  <a:lumOff val="25000"/>
                </a:schemeClr>
              </a:solidFill>
              <a:latin typeface="微软雅黑" panose="020B0503020204020204" charset="-122"/>
              <a:ea typeface="微软雅黑" panose="020B0503020204020204" charset="-122"/>
            </a:endParaRPr>
          </a:p>
        </p:txBody>
      </p:sp>
      <p:sp>
        <p:nvSpPr>
          <p:cNvPr id="47" name="Title 1"/>
          <p:cNvSpPr txBox="1"/>
          <p:nvPr/>
        </p:nvSpPr>
        <p:spPr>
          <a:xfrm>
            <a:off x="4735830" y="4664075"/>
            <a:ext cx="2648585" cy="590550"/>
          </a:xfrm>
          <a:prstGeom prst="rect">
            <a:avLst/>
          </a:prstGeom>
        </p:spPr>
        <p:txBody>
          <a:bodyPr vert="horz" lIns="121917" tIns="60958" rIns="121917" bIns="60958" rtlCol="0" anchor="ct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1800" dirty="0" smtClean="0">
                <a:solidFill>
                  <a:schemeClr val="tx1">
                    <a:lumMod val="75000"/>
                    <a:lumOff val="25000"/>
                  </a:schemeClr>
                </a:solidFill>
                <a:latin typeface="微软雅黑" panose="020B0503020204020204" charset="-122"/>
                <a:ea typeface="微软雅黑" panose="020B0503020204020204" charset="-122"/>
              </a:rPr>
              <a:t>详情描述-Description</a:t>
            </a:r>
            <a:endParaRPr lang="zh-CN" altLang="en-US" sz="1800" dirty="0" smtClean="0">
              <a:solidFill>
                <a:schemeClr val="tx1">
                  <a:lumMod val="75000"/>
                  <a:lumOff val="25000"/>
                </a:schemeClr>
              </a:solidFill>
              <a:latin typeface="微软雅黑" panose="020B0503020204020204" charset="-122"/>
              <a:ea typeface="微软雅黑" panose="020B0503020204020204" charset="-122"/>
            </a:endParaRPr>
          </a:p>
        </p:txBody>
      </p:sp>
      <p:sp>
        <p:nvSpPr>
          <p:cNvPr id="48" name="Title 1"/>
          <p:cNvSpPr txBox="1"/>
          <p:nvPr/>
        </p:nvSpPr>
        <p:spPr>
          <a:xfrm>
            <a:off x="9693899" y="3637942"/>
            <a:ext cx="2054403" cy="590309"/>
          </a:xfrm>
          <a:prstGeom prst="rect">
            <a:avLst/>
          </a:prstGeom>
        </p:spPr>
        <p:txBody>
          <a:bodyPr vert="horz" lIns="121917" tIns="60958" rIns="121917" bIns="60958" rtlCol="0" anchor="ctr">
            <a:norm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2000" dirty="0" smtClean="0">
                <a:solidFill>
                  <a:schemeClr val="tx1">
                    <a:lumMod val="75000"/>
                    <a:lumOff val="25000"/>
                  </a:schemeClr>
                </a:solidFill>
                <a:latin typeface="微软雅黑" panose="020B0503020204020204" charset="-122"/>
                <a:ea typeface="微软雅黑" panose="020B0503020204020204" charset="-122"/>
              </a:rPr>
              <a:t>分享-Sharing</a:t>
            </a:r>
            <a:endParaRPr lang="zh-CN" altLang="en-US" sz="2000" dirty="0" smtClean="0">
              <a:solidFill>
                <a:schemeClr val="tx1">
                  <a:lumMod val="75000"/>
                  <a:lumOff val="25000"/>
                </a:schemeClr>
              </a:solidFill>
              <a:latin typeface="微软雅黑" panose="020B0503020204020204" charset="-122"/>
              <a:ea typeface="微软雅黑" panose="020B0503020204020204" charset="-122"/>
            </a:endParaRPr>
          </a:p>
        </p:txBody>
      </p:sp>
      <p:sp>
        <p:nvSpPr>
          <p:cNvPr id="49" name="椭圆 48"/>
          <p:cNvSpPr>
            <a:spLocks noChangeAspect="1"/>
          </p:cNvSpPr>
          <p:nvPr/>
        </p:nvSpPr>
        <p:spPr>
          <a:xfrm>
            <a:off x="1052868" y="2330381"/>
            <a:ext cx="216000" cy="214529"/>
          </a:xfrm>
          <a:prstGeom prst="ellipse">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50" name="椭圆 49"/>
          <p:cNvSpPr>
            <a:spLocks noChangeAspect="1"/>
          </p:cNvSpPr>
          <p:nvPr/>
        </p:nvSpPr>
        <p:spPr>
          <a:xfrm>
            <a:off x="5924904" y="3970690"/>
            <a:ext cx="216000" cy="214529"/>
          </a:xfrm>
          <a:prstGeom prst="ellipse">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21" name="椭圆 20"/>
          <p:cNvSpPr>
            <a:spLocks noChangeAspect="1"/>
          </p:cNvSpPr>
          <p:nvPr/>
        </p:nvSpPr>
        <p:spPr>
          <a:xfrm>
            <a:off x="6035862" y="2030976"/>
            <a:ext cx="234000" cy="234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txBox="1"/>
          <p:nvPr/>
        </p:nvSpPr>
        <p:spPr>
          <a:xfrm>
            <a:off x="8124904" y="3679916"/>
            <a:ext cx="1507129" cy="590309"/>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en-US" altLang="zh-CN" sz="7200" dirty="0">
                <a:solidFill>
                  <a:schemeClr val="tx1">
                    <a:lumMod val="75000"/>
                    <a:lumOff val="25000"/>
                  </a:schemeClr>
                </a:solidFill>
                <a:latin typeface="华文细黑" panose="02010600040101010101" pitchFamily="2" charset="-122"/>
                <a:ea typeface="华文细黑" panose="02010600040101010101" pitchFamily="2" charset="-122"/>
              </a:rPr>
              <a:t>4</a:t>
            </a:r>
            <a:endParaRPr lang="en-US" sz="72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3" name="椭圆 2"/>
          <p:cNvSpPr>
            <a:spLocks noChangeAspect="1"/>
          </p:cNvSpPr>
          <p:nvPr/>
        </p:nvSpPr>
        <p:spPr>
          <a:xfrm>
            <a:off x="8124544" y="3976405"/>
            <a:ext cx="216000" cy="214529"/>
          </a:xfrm>
          <a:prstGeom prst="ellipse">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4" name="Title 1"/>
          <p:cNvSpPr txBox="1"/>
          <p:nvPr/>
        </p:nvSpPr>
        <p:spPr>
          <a:xfrm>
            <a:off x="7577455" y="4664075"/>
            <a:ext cx="2651125" cy="590550"/>
          </a:xfrm>
          <a:prstGeom prst="rect">
            <a:avLst/>
          </a:prstGeom>
        </p:spPr>
        <p:txBody>
          <a:bodyPr vert="horz" lIns="121917" tIns="60958" rIns="121917" bIns="60958" rtlCol="0" anchor="ct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1800" dirty="0" smtClean="0">
                <a:solidFill>
                  <a:schemeClr val="tx1">
                    <a:lumMod val="75000"/>
                    <a:lumOff val="25000"/>
                  </a:schemeClr>
                </a:solidFill>
                <a:latin typeface="微软雅黑" panose="020B0503020204020204" charset="-122"/>
                <a:ea typeface="微软雅黑" panose="020B0503020204020204" charset="-122"/>
              </a:rPr>
              <a:t>关键词-Search Terms</a:t>
            </a:r>
            <a:endParaRPr lang="zh-CN" altLang="en-US" sz="1800" dirty="0" smtClean="0">
              <a:solidFill>
                <a:schemeClr val="tx1">
                  <a:lumMod val="75000"/>
                  <a:lumOff val="25000"/>
                </a:schemeClr>
              </a:solidFill>
              <a:latin typeface="微软雅黑" panose="020B0503020204020204" charset="-122"/>
              <a:ea typeface="微软雅黑" panose="020B0503020204020204" charset="-122"/>
            </a:endParaRPr>
          </a:p>
        </p:txBody>
      </p:sp>
      <p:pic>
        <p:nvPicPr>
          <p:cNvPr id="5" name="图片 4" descr="C:/Users/admin/AppData/Local/Temp/kaimatting_20191117144220/output_20191117144244..pngoutput_20191117144244."/>
          <p:cNvPicPr>
            <a:picLocks noChangeAspect="1"/>
          </p:cNvPicPr>
          <p:nvPr/>
        </p:nvPicPr>
        <p:blipFill>
          <a:blip r:embed="rId1"/>
          <a:stretch>
            <a:fillRect/>
          </a:stretch>
        </p:blipFill>
        <p:spPr>
          <a:xfrm>
            <a:off x="4445" y="984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heel(1)">
                                          <p:cBhvr>
                                            <p:cTn id="7" dur="2000"/>
                                            <p:tgtEl>
                                              <p:spTgt spid="23"/>
                                            </p:tgtEl>
                                          </p:cBhvr>
                                        </p:animEffect>
                                      </p:childTnLst>
                                    </p:cTn>
                                  </p:par>
                                  <p:par>
                                    <p:cTn id="8" presetID="41" presetClass="entr" presetSubtype="0" fill="hold" grpId="0" nodeType="withEffect">
                                      <p:stCondLst>
                                        <p:cond delay="500"/>
                                      </p:stCondLst>
                                      <p:iterate type="lt">
                                        <p:tmPct val="10000"/>
                                      </p:iterate>
                                      <p:childTnLst>
                                        <p:set>
                                          <p:cBhvr>
                                            <p:cTn id="9" dur="1" fill="hold">
                                              <p:stCondLst>
                                                <p:cond delay="0"/>
                                              </p:stCondLst>
                                            </p:cTn>
                                            <p:tgtEl>
                                              <p:spTgt spid="38"/>
                                            </p:tgtEl>
                                            <p:attrNameLst>
                                              <p:attrName>style.visibility</p:attrName>
                                            </p:attrNameLst>
                                          </p:cBhvr>
                                          <p:to>
                                            <p:strVal val="visible"/>
                                          </p:to>
                                        </p:set>
                                        <p:anim calcmode="lin" valueType="num">
                                          <p:cBhvr>
                                            <p:cTn id="10" dur="500" fill="hold"/>
                                            <p:tgtEl>
                                              <p:spTgt spid="38"/>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38"/>
                                            </p:tgtEl>
                                            <p:attrNameLst>
                                              <p:attrName>ppt_y</p:attrName>
                                            </p:attrNameLst>
                                          </p:cBhvr>
                                          <p:tavLst>
                                            <p:tav tm="0">
                                              <p:val>
                                                <p:strVal val="#ppt_y"/>
                                              </p:val>
                                            </p:tav>
                                            <p:tav tm="100000">
                                              <p:val>
                                                <p:strVal val="#ppt_y"/>
                                              </p:val>
                                            </p:tav>
                                          </p:tavLst>
                                        </p:anim>
                                        <p:anim calcmode="lin" valueType="num">
                                          <p:cBhvr>
                                            <p:cTn id="12" dur="500" fill="hold"/>
                                            <p:tgtEl>
                                              <p:spTgt spid="38"/>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38"/>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38"/>
                                            </p:tgtEl>
                                          </p:cBhvr>
                                        </p:animEffect>
                                      </p:childTnLst>
                                    </p:cTn>
                                  </p:par>
                                  <p:par>
                                    <p:cTn id="15" presetID="2" presetClass="entr" presetSubtype="1" fill="hold" grpId="0" nodeType="withEffect" p14:presetBounceEnd="50000">
                                      <p:stCondLst>
                                        <p:cond delay="500"/>
                                      </p:stCondLst>
                                      <p:childTnLst>
                                        <p:set>
                                          <p:cBhvr>
                                            <p:cTn id="16" dur="1" fill="hold">
                                              <p:stCondLst>
                                                <p:cond delay="0"/>
                                              </p:stCondLst>
                                            </p:cTn>
                                            <p:tgtEl>
                                              <p:spTgt spid="37"/>
                                            </p:tgtEl>
                                            <p:attrNameLst>
                                              <p:attrName>style.visibility</p:attrName>
                                            </p:attrNameLst>
                                          </p:cBhvr>
                                          <p:to>
                                            <p:strVal val="visible"/>
                                          </p:to>
                                        </p:set>
                                        <p:anim calcmode="lin" valueType="num" p14:bounceEnd="50000">
                                          <p:cBhvr additive="base">
                                            <p:cTn id="17" dur="750" fill="hold"/>
                                            <p:tgtEl>
                                              <p:spTgt spid="37"/>
                                            </p:tgtEl>
                                            <p:attrNameLst>
                                              <p:attrName>ppt_x</p:attrName>
                                            </p:attrNameLst>
                                          </p:cBhvr>
                                          <p:tavLst>
                                            <p:tav tm="0">
                                              <p:val>
                                                <p:strVal val="#ppt_x"/>
                                              </p:val>
                                            </p:tav>
                                            <p:tav tm="100000">
                                              <p:val>
                                                <p:strVal val="#ppt_x"/>
                                              </p:val>
                                            </p:tav>
                                          </p:tavLst>
                                        </p:anim>
                                        <p:anim calcmode="lin" valueType="num" p14:bounceEnd="50000">
                                          <p:cBhvr additive="base">
                                            <p:cTn id="18" dur="750" fill="hold"/>
                                            <p:tgtEl>
                                              <p:spTgt spid="37"/>
                                            </p:tgtEl>
                                            <p:attrNameLst>
                                              <p:attrName>ppt_y</p:attrName>
                                            </p:attrNameLst>
                                          </p:cBhvr>
                                          <p:tavLst>
                                            <p:tav tm="0">
                                              <p:val>
                                                <p:strVal val="0-#ppt_h/2"/>
                                              </p:val>
                                            </p:tav>
                                            <p:tav tm="100000">
                                              <p:val>
                                                <p:strVal val="#ppt_y"/>
                                              </p:val>
                                            </p:tav>
                                          </p:tavLst>
                                        </p:anim>
                                      </p:childTnLst>
                                    </p:cTn>
                                  </p:par>
                                  <p:par>
                                    <p:cTn id="19" presetID="10" presetClass="entr" presetSubtype="0" fill="hold" grpId="0" nodeType="withEffect">
                                      <p:stCondLst>
                                        <p:cond delay="100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1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21"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heel(1)">
                                          <p:cBhvr>
                                            <p:cTn id="7" dur="2000"/>
                                            <p:tgtEl>
                                              <p:spTgt spid="23"/>
                                            </p:tgtEl>
                                          </p:cBhvr>
                                        </p:animEffect>
                                      </p:childTnLst>
                                    </p:cTn>
                                  </p:par>
                                  <p:par>
                                    <p:cTn id="8" presetID="41" presetClass="entr" presetSubtype="0" fill="hold" grpId="0" nodeType="withEffect">
                                      <p:stCondLst>
                                        <p:cond delay="500"/>
                                      </p:stCondLst>
                                      <p:iterate type="lt">
                                        <p:tmPct val="10000"/>
                                      </p:iterate>
                                      <p:childTnLst>
                                        <p:set>
                                          <p:cBhvr>
                                            <p:cTn id="9" dur="1" fill="hold">
                                              <p:stCondLst>
                                                <p:cond delay="0"/>
                                              </p:stCondLst>
                                            </p:cTn>
                                            <p:tgtEl>
                                              <p:spTgt spid="38"/>
                                            </p:tgtEl>
                                            <p:attrNameLst>
                                              <p:attrName>style.visibility</p:attrName>
                                            </p:attrNameLst>
                                          </p:cBhvr>
                                          <p:to>
                                            <p:strVal val="visible"/>
                                          </p:to>
                                        </p:set>
                                        <p:anim calcmode="lin" valueType="num">
                                          <p:cBhvr>
                                            <p:cTn id="10" dur="500" fill="hold"/>
                                            <p:tgtEl>
                                              <p:spTgt spid="38"/>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38"/>
                                            </p:tgtEl>
                                            <p:attrNameLst>
                                              <p:attrName>ppt_y</p:attrName>
                                            </p:attrNameLst>
                                          </p:cBhvr>
                                          <p:tavLst>
                                            <p:tav tm="0">
                                              <p:val>
                                                <p:strVal val="#ppt_y"/>
                                              </p:val>
                                            </p:tav>
                                            <p:tav tm="100000">
                                              <p:val>
                                                <p:strVal val="#ppt_y"/>
                                              </p:val>
                                            </p:tav>
                                          </p:tavLst>
                                        </p:anim>
                                        <p:anim calcmode="lin" valueType="num">
                                          <p:cBhvr>
                                            <p:cTn id="12" dur="500" fill="hold"/>
                                            <p:tgtEl>
                                              <p:spTgt spid="38"/>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38"/>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38"/>
                                            </p:tgtEl>
                                          </p:cBhvr>
                                        </p:animEffect>
                                      </p:childTnLst>
                                    </p:cTn>
                                  </p:par>
                                  <p:par>
                                    <p:cTn id="15" presetID="2" presetClass="entr" presetSubtype="1" fill="hold" grpId="0" nodeType="withEffect">
                                      <p:stCondLst>
                                        <p:cond delay="500"/>
                                      </p:stCondLst>
                                      <p:childTnLst>
                                        <p:set>
                                          <p:cBhvr>
                                            <p:cTn id="16" dur="1" fill="hold">
                                              <p:stCondLst>
                                                <p:cond delay="0"/>
                                              </p:stCondLst>
                                            </p:cTn>
                                            <p:tgtEl>
                                              <p:spTgt spid="37"/>
                                            </p:tgtEl>
                                            <p:attrNameLst>
                                              <p:attrName>style.visibility</p:attrName>
                                            </p:attrNameLst>
                                          </p:cBhvr>
                                          <p:to>
                                            <p:strVal val="visible"/>
                                          </p:to>
                                        </p:set>
                                        <p:anim calcmode="lin" valueType="num">
                                          <p:cBhvr additive="base">
                                            <p:cTn id="17" dur="750" fill="hold"/>
                                            <p:tgtEl>
                                              <p:spTgt spid="37"/>
                                            </p:tgtEl>
                                            <p:attrNameLst>
                                              <p:attrName>ppt_x</p:attrName>
                                            </p:attrNameLst>
                                          </p:cBhvr>
                                          <p:tavLst>
                                            <p:tav tm="0">
                                              <p:val>
                                                <p:strVal val="#ppt_x"/>
                                              </p:val>
                                            </p:tav>
                                            <p:tav tm="100000">
                                              <p:val>
                                                <p:strVal val="#ppt_x"/>
                                              </p:val>
                                            </p:tav>
                                          </p:tavLst>
                                        </p:anim>
                                        <p:anim calcmode="lin" valueType="num">
                                          <p:cBhvr additive="base">
                                            <p:cTn id="18" dur="750" fill="hold"/>
                                            <p:tgtEl>
                                              <p:spTgt spid="37"/>
                                            </p:tgtEl>
                                            <p:attrNameLst>
                                              <p:attrName>ppt_y</p:attrName>
                                            </p:attrNameLst>
                                          </p:cBhvr>
                                          <p:tavLst>
                                            <p:tav tm="0">
                                              <p:val>
                                                <p:strVal val="0-#ppt_h/2"/>
                                              </p:val>
                                            </p:tav>
                                            <p:tav tm="100000">
                                              <p:val>
                                                <p:strVal val="#ppt_y"/>
                                              </p:val>
                                            </p:tav>
                                          </p:tavLst>
                                        </p:anim>
                                      </p:childTnLst>
                                    </p:cTn>
                                  </p:par>
                                  <p:par>
                                    <p:cTn id="19" presetID="10" presetClass="entr" presetSubtype="0" fill="hold" grpId="0" nodeType="withEffect">
                                      <p:stCondLst>
                                        <p:cond delay="100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1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21" grpId="0" animBg="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1818404" y="2293780"/>
            <a:ext cx="308521" cy="30852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p:nvPr/>
        </p:nvSpPr>
        <p:spPr>
          <a:xfrm>
            <a:off x="5650103" y="2074794"/>
            <a:ext cx="859489" cy="1895826"/>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en-US" sz="9600" dirty="0">
                <a:solidFill>
                  <a:schemeClr val="tx1">
                    <a:lumMod val="75000"/>
                    <a:lumOff val="25000"/>
                  </a:schemeClr>
                </a:solidFill>
                <a:latin typeface="华文细黑" panose="02010600040101010101" pitchFamily="2" charset="-122"/>
                <a:ea typeface="华文细黑" panose="02010600040101010101" pitchFamily="2" charset="-122"/>
              </a:rPr>
              <a:t>1</a:t>
            </a:r>
            <a:endParaRPr lang="en-US" sz="96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3" name="Title 1"/>
          <p:cNvSpPr txBox="1"/>
          <p:nvPr/>
        </p:nvSpPr>
        <p:spPr>
          <a:xfrm>
            <a:off x="5146040" y="3628390"/>
            <a:ext cx="1899920" cy="590550"/>
          </a:xfrm>
          <a:prstGeom prst="rect">
            <a:avLst/>
          </a:prstGeom>
        </p:spPr>
        <p:txBody>
          <a:bodyPr vert="horz" lIns="121917" tIns="60958" rIns="121917" bIns="60958" rtlCol="0" anchor="ct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r>
              <a:rPr lang="zh-CN" altLang="en-US" sz="2800" dirty="0" smtClean="0">
                <a:solidFill>
                  <a:schemeClr val="tx1">
                    <a:lumMod val="75000"/>
                    <a:lumOff val="25000"/>
                  </a:schemeClr>
                </a:solidFill>
                <a:latin typeface="微软雅黑" panose="020B0503020204020204" charset="-122"/>
                <a:ea typeface="微软雅黑" panose="020B0503020204020204" charset="-122"/>
                <a:sym typeface="+mn-ea"/>
              </a:rPr>
              <a:t>标题-Title</a:t>
            </a:r>
            <a:endParaRPr lang="en-US" sz="2800" b="1" spc="600" dirty="0">
              <a:solidFill>
                <a:schemeClr val="tx1">
                  <a:lumMod val="75000"/>
                  <a:lumOff val="25000"/>
                </a:schemeClr>
              </a:solidFill>
              <a:latin typeface="微软雅黑" panose="020B0503020204020204" charset="-122"/>
              <a:ea typeface="微软雅黑" panose="020B0503020204020204" charset="-122"/>
            </a:endParaRPr>
          </a:p>
        </p:txBody>
      </p:sp>
      <p:sp>
        <p:nvSpPr>
          <p:cNvPr id="14" name="椭圆 13"/>
          <p:cNvSpPr>
            <a:spLocks noChangeAspect="1"/>
          </p:cNvSpPr>
          <p:nvPr/>
        </p:nvSpPr>
        <p:spPr>
          <a:xfrm>
            <a:off x="5967879" y="2958685"/>
            <a:ext cx="288000" cy="286039"/>
          </a:xfrm>
          <a:prstGeom prst="ellipse">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charset="-122"/>
              <a:ea typeface="微软雅黑" panose="020B0503020204020204" charset="-122"/>
            </a:endParaRPr>
          </a:p>
        </p:txBody>
      </p:sp>
      <p:grpSp>
        <p:nvGrpSpPr>
          <p:cNvPr id="16" name="组合 15"/>
          <p:cNvGrpSpPr/>
          <p:nvPr/>
        </p:nvGrpSpPr>
        <p:grpSpPr>
          <a:xfrm>
            <a:off x="2844209" y="-4886455"/>
            <a:ext cx="6122124" cy="5905745"/>
            <a:chOff x="9298844" y="-5276268"/>
            <a:chExt cx="9071932" cy="8751297"/>
          </a:xfrm>
        </p:grpSpPr>
        <p:sp>
          <p:nvSpPr>
            <p:cNvPr id="17" name="椭圆 16"/>
            <p:cNvSpPr/>
            <p:nvPr/>
          </p:nvSpPr>
          <p:spPr>
            <a:xfrm rot="12209326">
              <a:off x="9711863" y="-5276268"/>
              <a:ext cx="8305799"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rot="20560962">
              <a:off x="10064976" y="-492007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rot="7200000">
              <a:off x="9298846" y="-4830771"/>
              <a:ext cx="8305798"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rot="20740591">
            <a:off x="3365131" y="5804380"/>
            <a:ext cx="4126152" cy="4210458"/>
            <a:chOff x="9747306" y="-5376361"/>
            <a:chExt cx="8484497" cy="8657853"/>
          </a:xfrm>
        </p:grpSpPr>
        <p:sp>
          <p:nvSpPr>
            <p:cNvPr id="21" name="椭圆 20"/>
            <p:cNvSpPr/>
            <p:nvPr/>
          </p:nvSpPr>
          <p:spPr>
            <a:xfrm rot="12209326">
              <a:off x="9747306" y="-5376361"/>
              <a:ext cx="8305798"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rot="20560962">
              <a:off x="9926003" y="-5024307"/>
              <a:ext cx="8305800"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rot="7307593">
            <a:off x="5618096" y="6278372"/>
            <a:ext cx="4443883" cy="4264074"/>
            <a:chOff x="9093964" y="-5486607"/>
            <a:chExt cx="9137840" cy="8768100"/>
          </a:xfrm>
        </p:grpSpPr>
        <p:sp>
          <p:nvSpPr>
            <p:cNvPr id="25" name="椭圆 24"/>
            <p:cNvSpPr/>
            <p:nvPr/>
          </p:nvSpPr>
          <p:spPr>
            <a:xfrm rot="12209326">
              <a:off x="9093964" y="-5486607"/>
              <a:ext cx="8305798"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rot="20560962">
              <a:off x="9926004" y="-5024306"/>
              <a:ext cx="8305800"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椭圆 8"/>
          <p:cNvSpPr/>
          <p:nvPr/>
        </p:nvSpPr>
        <p:spPr>
          <a:xfrm>
            <a:off x="6831848" y="6452165"/>
            <a:ext cx="267970" cy="26797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6010397" y="875467"/>
            <a:ext cx="217867" cy="2196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10464092" y="4614474"/>
            <a:ext cx="256457" cy="256457"/>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C:/Users/admin/AppData/Local/Temp/kaimatting_20191117144220/output_20191117144244..pngoutput_20191117144244."/>
          <p:cNvPicPr>
            <a:picLocks noChangeAspect="1"/>
          </p:cNvPicPr>
          <p:nvPr/>
        </p:nvPicPr>
        <p:blipFill>
          <a:blip r:embed="rId1"/>
          <a:stretch>
            <a:fillRect/>
          </a:stretch>
        </p:blipFill>
        <p:spPr>
          <a:xfrm>
            <a:off x="-9525" y="984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000" fill="hold"/>
                                        <p:tgtEl>
                                          <p:spTgt spid="16"/>
                                        </p:tgtEl>
                                        <p:attrNameLst>
                                          <p:attrName>ppt_w</p:attrName>
                                        </p:attrNameLst>
                                      </p:cBhvr>
                                      <p:tavLst>
                                        <p:tav tm="0">
                                          <p:val>
                                            <p:fltVal val="0"/>
                                          </p:val>
                                        </p:tav>
                                        <p:tav tm="100000">
                                          <p:val>
                                            <p:strVal val="#ppt_w"/>
                                          </p:val>
                                        </p:tav>
                                      </p:tavLst>
                                    </p:anim>
                                    <p:anim calcmode="lin" valueType="num">
                                      <p:cBhvr>
                                        <p:cTn id="8" dur="1000" fill="hold"/>
                                        <p:tgtEl>
                                          <p:spTgt spid="16"/>
                                        </p:tgtEl>
                                        <p:attrNameLst>
                                          <p:attrName>ppt_h</p:attrName>
                                        </p:attrNameLst>
                                      </p:cBhvr>
                                      <p:tavLst>
                                        <p:tav tm="0">
                                          <p:val>
                                            <p:fltVal val="0"/>
                                          </p:val>
                                        </p:tav>
                                        <p:tav tm="100000">
                                          <p:val>
                                            <p:strVal val="#ppt_h"/>
                                          </p:val>
                                        </p:tav>
                                      </p:tavLst>
                                    </p:anim>
                                    <p:anim calcmode="lin" valueType="num">
                                      <p:cBhvr>
                                        <p:cTn id="9" dur="1000" fill="hold"/>
                                        <p:tgtEl>
                                          <p:spTgt spid="16"/>
                                        </p:tgtEl>
                                        <p:attrNameLst>
                                          <p:attrName>style.rotation</p:attrName>
                                        </p:attrNameLst>
                                      </p:cBhvr>
                                      <p:tavLst>
                                        <p:tav tm="0">
                                          <p:val>
                                            <p:fltVal val="90"/>
                                          </p:val>
                                        </p:tav>
                                        <p:tav tm="100000">
                                          <p:val>
                                            <p:fltVal val="0"/>
                                          </p:val>
                                        </p:tav>
                                      </p:tavLst>
                                    </p:anim>
                                    <p:animEffect transition="in" filter="fade">
                                      <p:cBhvr>
                                        <p:cTn id="10" dur="1000"/>
                                        <p:tgtEl>
                                          <p:spTgt spid="16"/>
                                        </p:tgtEl>
                                      </p:cBhvr>
                                    </p:animEffect>
                                  </p:childTnLst>
                                </p:cTn>
                              </p:par>
                              <p:par>
                                <p:cTn id="11" presetID="8" presetClass="emph" presetSubtype="0" fill="hold" nodeType="withEffect">
                                  <p:stCondLst>
                                    <p:cond delay="0"/>
                                  </p:stCondLst>
                                  <p:childTnLst>
                                    <p:animRot by="-21600000">
                                      <p:cBhvr>
                                        <p:cTn id="12" dur="1750" fill="hold"/>
                                        <p:tgtEl>
                                          <p:spTgt spid="16"/>
                                        </p:tgtEl>
                                        <p:attrNameLst>
                                          <p:attrName>r</p:attrName>
                                        </p:attrNameLst>
                                      </p:cBhvr>
                                    </p:animRot>
                                  </p:childTnLst>
                                </p:cTn>
                              </p:par>
                              <p:par>
                                <p:cTn id="13" presetID="3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p:cTn id="15" dur="1000" fill="hold"/>
                                        <p:tgtEl>
                                          <p:spTgt spid="24"/>
                                        </p:tgtEl>
                                        <p:attrNameLst>
                                          <p:attrName>ppt_w</p:attrName>
                                        </p:attrNameLst>
                                      </p:cBhvr>
                                      <p:tavLst>
                                        <p:tav tm="0">
                                          <p:val>
                                            <p:fltVal val="0"/>
                                          </p:val>
                                        </p:tav>
                                        <p:tav tm="100000">
                                          <p:val>
                                            <p:strVal val="#ppt_w"/>
                                          </p:val>
                                        </p:tav>
                                      </p:tavLst>
                                    </p:anim>
                                    <p:anim calcmode="lin" valueType="num">
                                      <p:cBhvr>
                                        <p:cTn id="16" dur="1000" fill="hold"/>
                                        <p:tgtEl>
                                          <p:spTgt spid="24"/>
                                        </p:tgtEl>
                                        <p:attrNameLst>
                                          <p:attrName>ppt_h</p:attrName>
                                        </p:attrNameLst>
                                      </p:cBhvr>
                                      <p:tavLst>
                                        <p:tav tm="0">
                                          <p:val>
                                            <p:fltVal val="0"/>
                                          </p:val>
                                        </p:tav>
                                        <p:tav tm="100000">
                                          <p:val>
                                            <p:strVal val="#ppt_h"/>
                                          </p:val>
                                        </p:tav>
                                      </p:tavLst>
                                    </p:anim>
                                    <p:anim calcmode="lin" valueType="num">
                                      <p:cBhvr>
                                        <p:cTn id="17" dur="1000" fill="hold"/>
                                        <p:tgtEl>
                                          <p:spTgt spid="24"/>
                                        </p:tgtEl>
                                        <p:attrNameLst>
                                          <p:attrName>style.rotation</p:attrName>
                                        </p:attrNameLst>
                                      </p:cBhvr>
                                      <p:tavLst>
                                        <p:tav tm="0">
                                          <p:val>
                                            <p:fltVal val="90"/>
                                          </p:val>
                                        </p:tav>
                                        <p:tav tm="100000">
                                          <p:val>
                                            <p:fltVal val="0"/>
                                          </p:val>
                                        </p:tav>
                                      </p:tavLst>
                                    </p:anim>
                                    <p:animEffect transition="in" filter="fade">
                                      <p:cBhvr>
                                        <p:cTn id="18" dur="1000"/>
                                        <p:tgtEl>
                                          <p:spTgt spid="24"/>
                                        </p:tgtEl>
                                      </p:cBhvr>
                                    </p:animEffect>
                                  </p:childTnLst>
                                </p:cTn>
                              </p:par>
                              <p:par>
                                <p:cTn id="19" presetID="8" presetClass="emph" presetSubtype="0" fill="hold" nodeType="withEffect">
                                  <p:stCondLst>
                                    <p:cond delay="0"/>
                                  </p:stCondLst>
                                  <p:childTnLst>
                                    <p:animRot by="-21600000">
                                      <p:cBhvr>
                                        <p:cTn id="20" dur="1750" fill="hold"/>
                                        <p:tgtEl>
                                          <p:spTgt spid="24"/>
                                        </p:tgtEl>
                                        <p:attrNameLst>
                                          <p:attrName>r</p:attrName>
                                        </p:attrNameLst>
                                      </p:cBhvr>
                                    </p:animRot>
                                  </p:childTnLst>
                                </p:cTn>
                              </p:par>
                              <p:par>
                                <p:cTn id="21" presetID="31" presetClass="entr" presetSubtype="0"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1000" fill="hold"/>
                                        <p:tgtEl>
                                          <p:spTgt spid="20"/>
                                        </p:tgtEl>
                                        <p:attrNameLst>
                                          <p:attrName>ppt_w</p:attrName>
                                        </p:attrNameLst>
                                      </p:cBhvr>
                                      <p:tavLst>
                                        <p:tav tm="0">
                                          <p:val>
                                            <p:fltVal val="0"/>
                                          </p:val>
                                        </p:tav>
                                        <p:tav tm="100000">
                                          <p:val>
                                            <p:strVal val="#ppt_w"/>
                                          </p:val>
                                        </p:tav>
                                      </p:tavLst>
                                    </p:anim>
                                    <p:anim calcmode="lin" valueType="num">
                                      <p:cBhvr>
                                        <p:cTn id="24" dur="1000" fill="hold"/>
                                        <p:tgtEl>
                                          <p:spTgt spid="20"/>
                                        </p:tgtEl>
                                        <p:attrNameLst>
                                          <p:attrName>ppt_h</p:attrName>
                                        </p:attrNameLst>
                                      </p:cBhvr>
                                      <p:tavLst>
                                        <p:tav tm="0">
                                          <p:val>
                                            <p:fltVal val="0"/>
                                          </p:val>
                                        </p:tav>
                                        <p:tav tm="100000">
                                          <p:val>
                                            <p:strVal val="#ppt_h"/>
                                          </p:val>
                                        </p:tav>
                                      </p:tavLst>
                                    </p:anim>
                                    <p:anim calcmode="lin" valueType="num">
                                      <p:cBhvr>
                                        <p:cTn id="25" dur="1000" fill="hold"/>
                                        <p:tgtEl>
                                          <p:spTgt spid="20"/>
                                        </p:tgtEl>
                                        <p:attrNameLst>
                                          <p:attrName>style.rotation</p:attrName>
                                        </p:attrNameLst>
                                      </p:cBhvr>
                                      <p:tavLst>
                                        <p:tav tm="0">
                                          <p:val>
                                            <p:fltVal val="90"/>
                                          </p:val>
                                        </p:tav>
                                        <p:tav tm="100000">
                                          <p:val>
                                            <p:fltVal val="0"/>
                                          </p:val>
                                        </p:tav>
                                      </p:tavLst>
                                    </p:anim>
                                    <p:animEffect transition="in" filter="fade">
                                      <p:cBhvr>
                                        <p:cTn id="26" dur="1000"/>
                                        <p:tgtEl>
                                          <p:spTgt spid="20"/>
                                        </p:tgtEl>
                                      </p:cBhvr>
                                    </p:animEffect>
                                  </p:childTnLst>
                                </p:cTn>
                              </p:par>
                              <p:par>
                                <p:cTn id="27" presetID="8" presetClass="emph" presetSubtype="0" fill="hold" nodeType="withEffect">
                                  <p:stCondLst>
                                    <p:cond delay="0"/>
                                  </p:stCondLst>
                                  <p:childTnLst>
                                    <p:animRot by="-21600000">
                                      <p:cBhvr>
                                        <p:cTn id="28" dur="1750" fill="hold"/>
                                        <p:tgtEl>
                                          <p:spTgt spid="20"/>
                                        </p:tgtEl>
                                        <p:attrNameLst>
                                          <p:attrName>r</p:attrName>
                                        </p:attrNameLst>
                                      </p:cBhvr>
                                    </p:animRo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1000"/>
                                        <p:tgtEl>
                                          <p:spTgt spid="15"/>
                                        </p:tgtEl>
                                      </p:cBhvr>
                                    </p:animEffect>
                                  </p:childTnLst>
                                </p:cTn>
                              </p:par>
                              <p:par>
                                <p:cTn id="36" presetID="23" presetClass="entr" presetSubtype="16" fill="hold" grpId="0" nodeType="withEffect">
                                  <p:stCondLst>
                                    <p:cond delay="400"/>
                                  </p:stCondLst>
                                  <p:childTnLst>
                                    <p:set>
                                      <p:cBhvr>
                                        <p:cTn id="37" dur="1" fill="hold">
                                          <p:stCondLst>
                                            <p:cond delay="0"/>
                                          </p:stCondLst>
                                        </p:cTn>
                                        <p:tgtEl>
                                          <p:spTgt spid="14"/>
                                        </p:tgtEl>
                                        <p:attrNameLst>
                                          <p:attrName>style.visibility</p:attrName>
                                        </p:attrNameLst>
                                      </p:cBhvr>
                                      <p:to>
                                        <p:strVal val="visible"/>
                                      </p:to>
                                    </p:set>
                                    <p:anim calcmode="lin" valueType="num">
                                      <p:cBhvr>
                                        <p:cTn id="38" dur="500" fill="hold"/>
                                        <p:tgtEl>
                                          <p:spTgt spid="14"/>
                                        </p:tgtEl>
                                        <p:attrNameLst>
                                          <p:attrName>ppt_w</p:attrName>
                                        </p:attrNameLst>
                                      </p:cBhvr>
                                      <p:tavLst>
                                        <p:tav tm="0">
                                          <p:val>
                                            <p:fltVal val="0"/>
                                          </p:val>
                                        </p:tav>
                                        <p:tav tm="100000">
                                          <p:val>
                                            <p:strVal val="#ppt_w"/>
                                          </p:val>
                                        </p:tav>
                                      </p:tavLst>
                                    </p:anim>
                                    <p:anim calcmode="lin" valueType="num">
                                      <p:cBhvr>
                                        <p:cTn id="39" dur="500" fill="hold"/>
                                        <p:tgtEl>
                                          <p:spTgt spid="14"/>
                                        </p:tgtEl>
                                        <p:attrNameLst>
                                          <p:attrName>ppt_h</p:attrName>
                                        </p:attrNameLst>
                                      </p:cBhvr>
                                      <p:tavLst>
                                        <p:tav tm="0">
                                          <p:val>
                                            <p:fltVal val="0"/>
                                          </p:val>
                                        </p:tav>
                                        <p:tav tm="100000">
                                          <p:val>
                                            <p:strVal val="#ppt_h"/>
                                          </p:val>
                                        </p:tav>
                                      </p:tavLst>
                                    </p:anim>
                                  </p:childTnLst>
                                </p:cTn>
                              </p:par>
                              <p:par>
                                <p:cTn id="40" presetID="35" presetClass="path" presetSubtype="0" accel="50000" decel="50000" fill="hold" grpId="1" nodeType="withEffect">
                                  <p:stCondLst>
                                    <p:cond delay="400"/>
                                  </p:stCondLst>
                                  <p:childTnLst>
                                    <p:animMotion origin="layout" path="M 0.00039 -0.32777 L -2.08333E-6 -4.81481E-6 " pathEditMode="relative" rAng="0" ptsTypes="AA">
                                      <p:cBhvr>
                                        <p:cTn id="41" dur="1000" fill="hold"/>
                                        <p:tgtEl>
                                          <p:spTgt spid="14"/>
                                        </p:tgtEl>
                                        <p:attrNameLst>
                                          <p:attrName>ppt_x</p:attrName>
                                          <p:attrName>ppt_y</p:attrName>
                                        </p:attrNameLst>
                                      </p:cBhvr>
                                      <p:rCtr x="-26" y="16389"/>
                                    </p:animMotion>
                                  </p:childTnLst>
                                </p:cTn>
                              </p:par>
                            </p:childTnLst>
                          </p:cTn>
                        </p:par>
                        <p:par>
                          <p:cTn id="42" fill="hold">
                            <p:stCondLst>
                              <p:cond delay="2000"/>
                            </p:stCondLst>
                            <p:childTnLst>
                              <p:par>
                                <p:cTn id="43" presetID="37" presetClass="entr" presetSubtype="0"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1000"/>
                                        <p:tgtEl>
                                          <p:spTgt spid="12"/>
                                        </p:tgtEl>
                                      </p:cBhvr>
                                    </p:animEffect>
                                    <p:anim calcmode="lin" valueType="num">
                                      <p:cBhvr>
                                        <p:cTn id="46" dur="1000" fill="hold"/>
                                        <p:tgtEl>
                                          <p:spTgt spid="12"/>
                                        </p:tgtEl>
                                        <p:attrNameLst>
                                          <p:attrName>ppt_x</p:attrName>
                                        </p:attrNameLst>
                                      </p:cBhvr>
                                      <p:tavLst>
                                        <p:tav tm="0">
                                          <p:val>
                                            <p:strVal val="#ppt_x"/>
                                          </p:val>
                                        </p:tav>
                                        <p:tav tm="100000">
                                          <p:val>
                                            <p:strVal val="#ppt_x"/>
                                          </p:val>
                                        </p:tav>
                                      </p:tavLst>
                                    </p:anim>
                                    <p:anim calcmode="lin" valueType="num">
                                      <p:cBhvr>
                                        <p:cTn id="47" dur="900" decel="100000" fill="hold"/>
                                        <p:tgtEl>
                                          <p:spTgt spid="12"/>
                                        </p:tgtEl>
                                        <p:attrNameLst>
                                          <p:attrName>ppt_y</p:attrName>
                                        </p:attrNameLst>
                                      </p:cBhvr>
                                      <p:tavLst>
                                        <p:tav tm="0">
                                          <p:val>
                                            <p:strVal val="#ppt_y+1"/>
                                          </p:val>
                                        </p:tav>
                                        <p:tav tm="100000">
                                          <p:val>
                                            <p:strVal val="#ppt_y-.03"/>
                                          </p:val>
                                        </p:tav>
                                      </p:tavLst>
                                    </p:anim>
                                    <p:anim calcmode="lin" valueType="num">
                                      <p:cBhvr>
                                        <p:cTn id="48"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49" presetID="37" presetClass="entr" presetSubtype="0" fill="hold" grpId="0" nodeType="withEffect">
                                  <p:stCondLst>
                                    <p:cond delay="10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1000"/>
                                        <p:tgtEl>
                                          <p:spTgt spid="13"/>
                                        </p:tgtEl>
                                      </p:cBhvr>
                                    </p:animEffect>
                                    <p:anim calcmode="lin" valueType="num">
                                      <p:cBhvr>
                                        <p:cTn id="52" dur="1000" fill="hold"/>
                                        <p:tgtEl>
                                          <p:spTgt spid="13"/>
                                        </p:tgtEl>
                                        <p:attrNameLst>
                                          <p:attrName>ppt_x</p:attrName>
                                        </p:attrNameLst>
                                      </p:cBhvr>
                                      <p:tavLst>
                                        <p:tav tm="0">
                                          <p:val>
                                            <p:strVal val="#ppt_x"/>
                                          </p:val>
                                        </p:tav>
                                        <p:tav tm="100000">
                                          <p:val>
                                            <p:strVal val="#ppt_x"/>
                                          </p:val>
                                        </p:tav>
                                      </p:tavLst>
                                    </p:anim>
                                    <p:anim calcmode="lin" valueType="num">
                                      <p:cBhvr>
                                        <p:cTn id="53" dur="900" decel="100000" fill="hold"/>
                                        <p:tgtEl>
                                          <p:spTgt spid="13"/>
                                        </p:tgtEl>
                                        <p:attrNameLst>
                                          <p:attrName>ppt_y</p:attrName>
                                        </p:attrNameLst>
                                      </p:cBhvr>
                                      <p:tavLst>
                                        <p:tav tm="0">
                                          <p:val>
                                            <p:strVal val="#ppt_y+1"/>
                                          </p:val>
                                        </p:tav>
                                        <p:tav tm="100000">
                                          <p:val>
                                            <p:strVal val="#ppt_y-.03"/>
                                          </p:val>
                                        </p:tav>
                                      </p:tavLst>
                                    </p:anim>
                                    <p:anim calcmode="lin" valueType="num">
                                      <p:cBhvr>
                                        <p:cTn id="54"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animBg="1"/>
      <p:bldP spid="14" grpId="1" animBg="1"/>
      <p:bldP spid="9" grpId="0" animBg="1"/>
      <p:bldP spid="1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755050" y="6124860"/>
            <a:ext cx="6510556" cy="5647366"/>
            <a:chOff x="8980940" y="-5338888"/>
            <a:chExt cx="9647523" cy="8368421"/>
          </a:xfrm>
        </p:grpSpPr>
        <p:sp>
          <p:nvSpPr>
            <p:cNvPr id="19" name="椭圆 18"/>
            <p:cNvSpPr/>
            <p:nvPr/>
          </p:nvSpPr>
          <p:spPr>
            <a:xfrm rot="12209326">
              <a:off x="9711863" y="-5276268"/>
              <a:ext cx="8305799"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rot="20560962">
              <a:off x="10322663" y="-5288392"/>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rot="7200000">
              <a:off x="8980943" y="-5338891"/>
              <a:ext cx="8305793"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椭圆 34"/>
          <p:cNvSpPr>
            <a:spLocks noChangeAspect="1"/>
          </p:cNvSpPr>
          <p:nvPr/>
        </p:nvSpPr>
        <p:spPr>
          <a:xfrm flipV="1">
            <a:off x="6004026" y="6067107"/>
            <a:ext cx="216000" cy="216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1036955" y="483235"/>
            <a:ext cx="10410190" cy="6000750"/>
          </a:xfrm>
          <a:prstGeom prst="rect">
            <a:avLst/>
          </a:prstGeom>
          <a:noFill/>
        </p:spPr>
        <p:txBody>
          <a:bodyPr wrap="square" rtlCol="0">
            <a:spAutoFit/>
          </a:bodyPr>
          <a:p>
            <a:pPr algn="l">
              <a:lnSpc>
                <a:spcPct val="150000"/>
              </a:lnSpc>
            </a:pPr>
            <a:r>
              <a:rPr sz="2000" b="1" dirty="0">
                <a:solidFill>
                  <a:schemeClr val="tx1"/>
                </a:solidFill>
                <a:latin typeface="微软雅黑" panose="020B0503020204020204" charset="-122"/>
                <a:ea typeface="微软雅黑" panose="020B0503020204020204" charset="-122"/>
                <a:cs typeface="Arial Unicode MS" panose="020B0604020202020204" pitchFamily="34" charset="-122"/>
              </a:rPr>
              <a:t>一个优秀的标题是打造亚马逊爆款的重要因素，也是买家搜索到你产品的直接流量来源。最大化的为产品引流，甚至可以让买家做出正确、快速的购买行为。</a:t>
            </a:r>
            <a:endParaRPr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endParaRPr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常见中文公式：</a:t>
            </a:r>
            <a:r>
              <a:rPr dirty="0">
                <a:solidFill>
                  <a:srgbClr val="FF0000"/>
                </a:solidFill>
                <a:latin typeface="微软雅黑" panose="020B0503020204020204" charset="-122"/>
                <a:ea typeface="微软雅黑" panose="020B0503020204020204" charset="-122"/>
                <a:cs typeface="Arial Unicode MS" panose="020B0604020202020204" pitchFamily="34" charset="-122"/>
              </a:rPr>
              <a:t>公式：品牌</a:t>
            </a:r>
            <a:r>
              <a:rPr lang="zh-CN" dirty="0">
                <a:solidFill>
                  <a:srgbClr val="FF0000"/>
                </a:solidFill>
                <a:latin typeface="微软雅黑" panose="020B0503020204020204" charset="-122"/>
                <a:ea typeface="微软雅黑" panose="020B0503020204020204" charset="-122"/>
                <a:cs typeface="Arial Unicode MS" panose="020B0604020202020204" pitchFamily="34" charset="-122"/>
              </a:rPr>
              <a:t>名</a:t>
            </a:r>
            <a:r>
              <a:rPr dirty="0">
                <a:solidFill>
                  <a:srgbClr val="FF0000"/>
                </a:solidFill>
                <a:latin typeface="微软雅黑" panose="020B0503020204020204" charset="-122"/>
                <a:ea typeface="微软雅黑" panose="020B0503020204020204" charset="-122"/>
                <a:cs typeface="Arial Unicode MS" panose="020B0604020202020204" pitchFamily="34" charset="-122"/>
              </a:rPr>
              <a:t>+型号+核心关键字+关键字辅助词（衍生词）+重点+应用范围+产品功能</a:t>
            </a:r>
            <a:r>
              <a:rPr lang="zh-CN" dirty="0">
                <a:solidFill>
                  <a:srgbClr val="FF0000"/>
                </a:solidFill>
                <a:latin typeface="微软雅黑" panose="020B0503020204020204" charset="-122"/>
                <a:ea typeface="微软雅黑" panose="020B0503020204020204" charset="-122"/>
                <a:cs typeface="Arial Unicode MS" panose="020B0604020202020204" pitchFamily="34" charset="-122"/>
              </a:rPr>
              <a:t>特性</a:t>
            </a:r>
            <a:endParaRPr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转化英文版本：Brand + Model + KW1 +KW 2 + KW3 + KW4 + Function + Color/ Size &lt; 200Words </a:t>
            </a:r>
            <a:endParaRPr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KW暂且为keyword代号，另外公式也只做参考。</a:t>
            </a:r>
            <a:endParaRPr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一、品牌名</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sym typeface="+mn-ea"/>
              </a:rPr>
              <a:t>标题首位是</a:t>
            </a:r>
            <a:r>
              <a:rPr dirty="0">
                <a:solidFill>
                  <a:srgbClr val="FF0000"/>
                </a:solidFill>
                <a:latin typeface="微软雅黑" panose="020B0503020204020204" charset="-122"/>
                <a:ea typeface="微软雅黑" panose="020B0503020204020204" charset="-122"/>
                <a:cs typeface="Arial Unicode MS" panose="020B0604020202020204" pitchFamily="34" charset="-122"/>
                <a:sym typeface="+mn-ea"/>
              </a:rPr>
              <a:t>品牌名</a:t>
            </a:r>
            <a:r>
              <a:rPr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sym typeface="+mn-ea"/>
              </a:rPr>
              <a:t>，如果是无品牌商品，可以将自己的店铺名缩写当品牌名写在首位。</a:t>
            </a:r>
            <a:endParaRPr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sym typeface="+mn-ea"/>
            </a:endParaRPr>
          </a:p>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二、型号</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有型号的产品可以在前面加上这个产品的型号，能更好的让买家记住这个产品，代表卖家品牌一种符号。</a:t>
            </a:r>
            <a:r>
              <a:rPr lang="zh-CN" dirty="0">
                <a:solidFill>
                  <a:srgbClr val="FF0000"/>
                </a:solidFill>
                <a:latin typeface="微软雅黑" panose="020B0503020204020204" charset="-122"/>
                <a:ea typeface="微软雅黑" panose="020B0503020204020204" charset="-122"/>
                <a:cs typeface="Arial Unicode MS" panose="020B0604020202020204" pitchFamily="34" charset="-122"/>
              </a:rPr>
              <a:t>如果没有可以不写</a:t>
            </a: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p:txBody>
      </p:sp>
      <p:pic>
        <p:nvPicPr>
          <p:cNvPr id="3" name="图片 2" descr="C:/Users/admin/AppData/Local/Temp/kaimatting_20191117144220/output_20191117144244..pngoutput_20191117144244."/>
          <p:cNvPicPr>
            <a:picLocks noChangeAspect="1"/>
          </p:cNvPicPr>
          <p:nvPr/>
        </p:nvPicPr>
        <p:blipFill>
          <a:blip r:embed="rId1"/>
          <a:stretch>
            <a:fillRect/>
          </a:stretch>
        </p:blipFill>
        <p:spPr>
          <a:xfrm>
            <a:off x="0" y="730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1000" fill="hold"/>
                                        <p:tgtEl>
                                          <p:spTgt spid="18"/>
                                        </p:tgtEl>
                                        <p:attrNameLst>
                                          <p:attrName>ppt_w</p:attrName>
                                        </p:attrNameLst>
                                      </p:cBhvr>
                                      <p:tavLst>
                                        <p:tav tm="0">
                                          <p:val>
                                            <p:fltVal val="0"/>
                                          </p:val>
                                        </p:tav>
                                        <p:tav tm="100000">
                                          <p:val>
                                            <p:strVal val="#ppt_w"/>
                                          </p:val>
                                        </p:tav>
                                      </p:tavLst>
                                    </p:anim>
                                    <p:anim calcmode="lin" valueType="num">
                                      <p:cBhvr>
                                        <p:cTn id="8" dur="1000" fill="hold"/>
                                        <p:tgtEl>
                                          <p:spTgt spid="18"/>
                                        </p:tgtEl>
                                        <p:attrNameLst>
                                          <p:attrName>ppt_h</p:attrName>
                                        </p:attrNameLst>
                                      </p:cBhvr>
                                      <p:tavLst>
                                        <p:tav tm="0">
                                          <p:val>
                                            <p:fltVal val="0"/>
                                          </p:val>
                                        </p:tav>
                                        <p:tav tm="100000">
                                          <p:val>
                                            <p:strVal val="#ppt_h"/>
                                          </p:val>
                                        </p:tav>
                                      </p:tavLst>
                                    </p:anim>
                                    <p:anim calcmode="lin" valueType="num">
                                      <p:cBhvr>
                                        <p:cTn id="9" dur="1000" fill="hold"/>
                                        <p:tgtEl>
                                          <p:spTgt spid="18"/>
                                        </p:tgtEl>
                                        <p:attrNameLst>
                                          <p:attrName>style.rotation</p:attrName>
                                        </p:attrNameLst>
                                      </p:cBhvr>
                                      <p:tavLst>
                                        <p:tav tm="0">
                                          <p:val>
                                            <p:fltVal val="90"/>
                                          </p:val>
                                        </p:tav>
                                        <p:tav tm="100000">
                                          <p:val>
                                            <p:fltVal val="0"/>
                                          </p:val>
                                        </p:tav>
                                      </p:tavLst>
                                    </p:anim>
                                    <p:animEffect transition="in" filter="fade">
                                      <p:cBhvr>
                                        <p:cTn id="10" dur="1000"/>
                                        <p:tgtEl>
                                          <p:spTgt spid="18"/>
                                        </p:tgtEl>
                                      </p:cBhvr>
                                    </p:animEffect>
                                  </p:childTnLst>
                                </p:cTn>
                              </p:par>
                              <p:par>
                                <p:cTn id="11" presetID="8" presetClass="emph" presetSubtype="0" fill="hold" nodeType="withEffect">
                                  <p:stCondLst>
                                    <p:cond delay="0"/>
                                  </p:stCondLst>
                                  <p:childTnLst>
                                    <p:animRot by="-21600000">
                                      <p:cBhvr>
                                        <p:cTn id="12" dur="1750" fill="hold"/>
                                        <p:tgtEl>
                                          <p:spTgt spid="18"/>
                                        </p:tgtEl>
                                        <p:attrNameLst>
                                          <p:attrName>r</p:attrName>
                                        </p:attrNameLst>
                                      </p:cBhvr>
                                    </p:animRot>
                                  </p:childTnLst>
                                </p:cTn>
                              </p:par>
                              <p:par>
                                <p:cTn id="13" presetID="10" presetClass="entr" presetSubtype="0" fill="hold" grpId="0" nodeType="withEffect">
                                  <p:stCondLst>
                                    <p:cond delay="1500"/>
                                  </p:stCondLst>
                                  <p:childTnLst>
                                    <p:set>
                                      <p:cBhvr>
                                        <p:cTn id="14" dur="1" fill="hold">
                                          <p:stCondLst>
                                            <p:cond delay="0"/>
                                          </p:stCondLst>
                                        </p:cTn>
                                        <p:tgtEl>
                                          <p:spTgt spid="35"/>
                                        </p:tgtEl>
                                        <p:attrNameLst>
                                          <p:attrName>style.visibility</p:attrName>
                                        </p:attrNameLst>
                                      </p:cBhvr>
                                      <p:to>
                                        <p:strVal val="visible"/>
                                      </p:to>
                                    </p:set>
                                    <p:animEffect transition="in" filter="fade">
                                      <p:cBhvr>
                                        <p:cTn id="15" dur="1000"/>
                                        <p:tgtEl>
                                          <p:spTgt spid="35"/>
                                        </p:tgtEl>
                                      </p:cBhvr>
                                    </p:animEffect>
                                  </p:childTnLst>
                                </p:cTn>
                              </p:par>
                              <p:par>
                                <p:cTn id="16" presetID="42" presetClass="entr" presetSubtype="0"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1000"/>
                                        <p:tgtEl>
                                          <p:spTgt spid="36"/>
                                        </p:tgtEl>
                                      </p:cBhvr>
                                    </p:animEffect>
                                    <p:anim calcmode="lin" valueType="num">
                                      <p:cBhvr>
                                        <p:cTn id="19" dur="1000" fill="hold"/>
                                        <p:tgtEl>
                                          <p:spTgt spid="36"/>
                                        </p:tgtEl>
                                        <p:attrNameLst>
                                          <p:attrName>ppt_x</p:attrName>
                                        </p:attrNameLst>
                                      </p:cBhvr>
                                      <p:tavLst>
                                        <p:tav tm="0">
                                          <p:val>
                                            <p:strVal val="#ppt_x"/>
                                          </p:val>
                                        </p:tav>
                                        <p:tav tm="100000">
                                          <p:val>
                                            <p:strVal val="#ppt_x"/>
                                          </p:val>
                                        </p:tav>
                                      </p:tavLst>
                                    </p:anim>
                                    <p:anim calcmode="lin" valueType="num">
                                      <p:cBhvr>
                                        <p:cTn id="20"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755050" y="6124860"/>
            <a:ext cx="6510556" cy="5647366"/>
            <a:chOff x="8980940" y="-5338888"/>
            <a:chExt cx="9647523" cy="8368421"/>
          </a:xfrm>
        </p:grpSpPr>
        <p:sp>
          <p:nvSpPr>
            <p:cNvPr id="19" name="椭圆 18"/>
            <p:cNvSpPr/>
            <p:nvPr/>
          </p:nvSpPr>
          <p:spPr>
            <a:xfrm rot="12209326">
              <a:off x="9711863" y="-5276268"/>
              <a:ext cx="8305799"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rot="20560962">
              <a:off x="10322663" y="-5288392"/>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rot="7200000">
              <a:off x="8980943" y="-5338891"/>
              <a:ext cx="8305793"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椭圆 34"/>
          <p:cNvSpPr>
            <a:spLocks noChangeAspect="1"/>
          </p:cNvSpPr>
          <p:nvPr/>
        </p:nvSpPr>
        <p:spPr>
          <a:xfrm flipV="1">
            <a:off x="6004026" y="6067107"/>
            <a:ext cx="216000" cy="216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358140" y="478790"/>
            <a:ext cx="11508105" cy="6323965"/>
          </a:xfrm>
          <a:prstGeom prst="rect">
            <a:avLst/>
          </a:prstGeom>
          <a:noFill/>
        </p:spPr>
        <p:txBody>
          <a:bodyPr wrap="square" rtlCol="0">
            <a:spAutoFit/>
          </a:bodyPr>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三、</a:t>
            </a: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sym typeface="+mn-ea"/>
              </a:rPr>
              <a:t>关键词</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sym typeface="+mn-ea"/>
            </a:endParaRPr>
          </a:p>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关键词本身也有很多分类，比如核心关键词、宽泛关键词、长尾关键词、精准关键词。放在标题仅次于品牌名后面的肯定是</a:t>
            </a:r>
            <a:r>
              <a:rPr lang="zh-CN" dirty="0">
                <a:solidFill>
                  <a:srgbClr val="FF0000"/>
                </a:solidFill>
                <a:latin typeface="微软雅黑" panose="020B0503020204020204" charset="-122"/>
                <a:ea typeface="微软雅黑" panose="020B0503020204020204" charset="-122"/>
                <a:cs typeface="Arial Unicode MS" panose="020B0604020202020204" pitchFamily="34" charset="-122"/>
              </a:rPr>
              <a:t>核心关键词</a:t>
            </a: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了，就是产品品名，是最直接搜索流量来源。</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四、适用范围 </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相对于3C消费电子产品来说，很多产品是有支持设备对象，只不过支持的设备多少问题，可能用</a:t>
            </a:r>
            <a:r>
              <a:rPr lang="zh-CN" dirty="0">
                <a:solidFill>
                  <a:srgbClr val="FF0000"/>
                </a:solidFill>
                <a:latin typeface="微软雅黑" panose="020B0503020204020204" charset="-122"/>
                <a:ea typeface="微软雅黑" panose="020B0503020204020204" charset="-122"/>
                <a:cs typeface="Arial Unicode MS" panose="020B0604020202020204" pitchFamily="34" charset="-122"/>
              </a:rPr>
              <a:t>兼容性</a:t>
            </a: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这个词描述更准确。 通常支持设备用连接词for，后面就是该产品所支持的相关设备。 </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适用范围能够引导客户正确的购买行为。 </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五、产品特性 </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标题最后一部分基本补充产品相关的材质、尺码或者颜色信息即可，丰富产品信息，从而提高买家对产品的认知度。 如果一个产品有独特的特性和重要的</a:t>
            </a:r>
            <a:r>
              <a:rPr lang="zh-CN" dirty="0">
                <a:solidFill>
                  <a:srgbClr val="FF0000"/>
                </a:solidFill>
                <a:latin typeface="微软雅黑" panose="020B0503020204020204" charset="-122"/>
                <a:ea typeface="微软雅黑" panose="020B0503020204020204" charset="-122"/>
                <a:cs typeface="Arial Unicode MS" panose="020B0604020202020204" pitchFamily="34" charset="-122"/>
              </a:rPr>
              <a:t>功能、属性</a:t>
            </a: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，非常有必要写入标题中。</a:t>
            </a: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sym typeface="+mn-ea"/>
              </a:rPr>
              <a:t>产品特性基本包括</a:t>
            </a:r>
            <a:r>
              <a:rPr lang="zh-CN" dirty="0">
                <a:solidFill>
                  <a:srgbClr val="FF0000"/>
                </a:solidFill>
                <a:latin typeface="微软雅黑" panose="020B0503020204020204" charset="-122"/>
                <a:ea typeface="微软雅黑" panose="020B0503020204020204" charset="-122"/>
                <a:cs typeface="Arial Unicode MS" panose="020B0604020202020204" pitchFamily="34" charset="-122"/>
                <a:sym typeface="+mn-ea"/>
              </a:rPr>
              <a:t>材质、尺码、颜色等</a:t>
            </a: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sym typeface="+mn-ea"/>
              </a:rPr>
              <a:t>。</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六、批量销售词： </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a:p>
            <a:pPr algn="l">
              <a:lnSpc>
                <a:spcPct val="150000"/>
              </a:lnSpc>
            </a:pP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如果是批量销售型的Listing，那么一定要记得，数量就是最大的卖点，所以，一定要把数量词体现在标题中，比如，6个一卖的，就可以写成</a:t>
            </a:r>
            <a:r>
              <a:rPr lang="zh-CN" dirty="0">
                <a:solidFill>
                  <a:srgbClr val="FF0000"/>
                </a:solidFill>
                <a:latin typeface="微软雅黑" panose="020B0503020204020204" charset="-122"/>
                <a:ea typeface="微软雅黑" panose="020B0503020204020204" charset="-122"/>
                <a:cs typeface="Arial Unicode MS" panose="020B0604020202020204" pitchFamily="34" charset="-122"/>
              </a:rPr>
              <a:t>6PCS</a:t>
            </a: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，8件套的套装组合，就可以写成</a:t>
            </a:r>
            <a:r>
              <a:rPr lang="zh-CN" dirty="0">
                <a:solidFill>
                  <a:srgbClr val="FF0000"/>
                </a:solidFill>
                <a:latin typeface="微软雅黑" panose="020B0503020204020204" charset="-122"/>
                <a:ea typeface="微软雅黑" panose="020B0503020204020204" charset="-122"/>
                <a:cs typeface="Arial Unicode MS" panose="020B0604020202020204" pitchFamily="34" charset="-122"/>
              </a:rPr>
              <a:t>8-in-1</a:t>
            </a:r>
            <a:r>
              <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rPr>
              <a:t>，这样写可以清晰表达出产品内容，能够大大吸引消费者购买的意向。</a:t>
            </a:r>
            <a:endParaRPr lang="zh-CN" dirty="0">
              <a:solidFill>
                <a:schemeClr val="tx1">
                  <a:lumMod val="65000"/>
                  <a:lumOff val="35000"/>
                </a:schemeClr>
              </a:solidFill>
              <a:latin typeface="微软雅黑" panose="020B0503020204020204" charset="-122"/>
              <a:ea typeface="微软雅黑" panose="020B0503020204020204" charset="-122"/>
              <a:cs typeface="Arial Unicode MS" panose="020B0604020202020204" pitchFamily="34" charset="-122"/>
            </a:endParaRPr>
          </a:p>
        </p:txBody>
      </p:sp>
      <p:pic>
        <p:nvPicPr>
          <p:cNvPr id="3" name="图片 2" descr="C:/Users/admin/AppData/Local/Temp/kaimatting_20191117144220/output_20191117144244..pngoutput_20191117144244."/>
          <p:cNvPicPr>
            <a:picLocks noChangeAspect="1"/>
          </p:cNvPicPr>
          <p:nvPr/>
        </p:nvPicPr>
        <p:blipFill>
          <a:blip r:embed="rId1"/>
          <a:stretch>
            <a:fillRect/>
          </a:stretch>
        </p:blipFill>
        <p:spPr>
          <a:xfrm>
            <a:off x="0" y="730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1000" fill="hold"/>
                                        <p:tgtEl>
                                          <p:spTgt spid="18"/>
                                        </p:tgtEl>
                                        <p:attrNameLst>
                                          <p:attrName>ppt_w</p:attrName>
                                        </p:attrNameLst>
                                      </p:cBhvr>
                                      <p:tavLst>
                                        <p:tav tm="0">
                                          <p:val>
                                            <p:fltVal val="0"/>
                                          </p:val>
                                        </p:tav>
                                        <p:tav tm="100000">
                                          <p:val>
                                            <p:strVal val="#ppt_w"/>
                                          </p:val>
                                        </p:tav>
                                      </p:tavLst>
                                    </p:anim>
                                    <p:anim calcmode="lin" valueType="num">
                                      <p:cBhvr>
                                        <p:cTn id="8" dur="1000" fill="hold"/>
                                        <p:tgtEl>
                                          <p:spTgt spid="18"/>
                                        </p:tgtEl>
                                        <p:attrNameLst>
                                          <p:attrName>ppt_h</p:attrName>
                                        </p:attrNameLst>
                                      </p:cBhvr>
                                      <p:tavLst>
                                        <p:tav tm="0">
                                          <p:val>
                                            <p:fltVal val="0"/>
                                          </p:val>
                                        </p:tav>
                                        <p:tav tm="100000">
                                          <p:val>
                                            <p:strVal val="#ppt_h"/>
                                          </p:val>
                                        </p:tav>
                                      </p:tavLst>
                                    </p:anim>
                                    <p:anim calcmode="lin" valueType="num">
                                      <p:cBhvr>
                                        <p:cTn id="9" dur="1000" fill="hold"/>
                                        <p:tgtEl>
                                          <p:spTgt spid="18"/>
                                        </p:tgtEl>
                                        <p:attrNameLst>
                                          <p:attrName>style.rotation</p:attrName>
                                        </p:attrNameLst>
                                      </p:cBhvr>
                                      <p:tavLst>
                                        <p:tav tm="0">
                                          <p:val>
                                            <p:fltVal val="90"/>
                                          </p:val>
                                        </p:tav>
                                        <p:tav tm="100000">
                                          <p:val>
                                            <p:fltVal val="0"/>
                                          </p:val>
                                        </p:tav>
                                      </p:tavLst>
                                    </p:anim>
                                    <p:animEffect transition="in" filter="fade">
                                      <p:cBhvr>
                                        <p:cTn id="10" dur="1000"/>
                                        <p:tgtEl>
                                          <p:spTgt spid="18"/>
                                        </p:tgtEl>
                                      </p:cBhvr>
                                    </p:animEffect>
                                  </p:childTnLst>
                                </p:cTn>
                              </p:par>
                              <p:par>
                                <p:cTn id="11" presetID="8" presetClass="emph" presetSubtype="0" fill="hold" nodeType="withEffect">
                                  <p:stCondLst>
                                    <p:cond delay="0"/>
                                  </p:stCondLst>
                                  <p:childTnLst>
                                    <p:animRot by="-21600000">
                                      <p:cBhvr>
                                        <p:cTn id="12" dur="1750" fill="hold"/>
                                        <p:tgtEl>
                                          <p:spTgt spid="18"/>
                                        </p:tgtEl>
                                        <p:attrNameLst>
                                          <p:attrName>r</p:attrName>
                                        </p:attrNameLst>
                                      </p:cBhvr>
                                    </p:animRot>
                                  </p:childTnLst>
                                </p:cTn>
                              </p:par>
                              <p:par>
                                <p:cTn id="13" presetID="10" presetClass="entr" presetSubtype="0" fill="hold" grpId="0" nodeType="withEffect">
                                  <p:stCondLst>
                                    <p:cond delay="1500"/>
                                  </p:stCondLst>
                                  <p:childTnLst>
                                    <p:set>
                                      <p:cBhvr>
                                        <p:cTn id="14" dur="1" fill="hold">
                                          <p:stCondLst>
                                            <p:cond delay="0"/>
                                          </p:stCondLst>
                                        </p:cTn>
                                        <p:tgtEl>
                                          <p:spTgt spid="35"/>
                                        </p:tgtEl>
                                        <p:attrNameLst>
                                          <p:attrName>style.visibility</p:attrName>
                                        </p:attrNameLst>
                                      </p:cBhvr>
                                      <p:to>
                                        <p:strVal val="visible"/>
                                      </p:to>
                                    </p:set>
                                    <p:animEffect transition="in" filter="fade">
                                      <p:cBhvr>
                                        <p:cTn id="15" dur="1000"/>
                                        <p:tgtEl>
                                          <p:spTgt spid="35"/>
                                        </p:tgtEl>
                                      </p:cBhvr>
                                    </p:animEffect>
                                  </p:childTnLst>
                                </p:cTn>
                              </p:par>
                              <p:par>
                                <p:cTn id="16" presetID="42" presetClass="entr" presetSubtype="0"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1000"/>
                                        <p:tgtEl>
                                          <p:spTgt spid="36"/>
                                        </p:tgtEl>
                                      </p:cBhvr>
                                    </p:animEffect>
                                    <p:anim calcmode="lin" valueType="num">
                                      <p:cBhvr>
                                        <p:cTn id="19" dur="1000" fill="hold"/>
                                        <p:tgtEl>
                                          <p:spTgt spid="36"/>
                                        </p:tgtEl>
                                        <p:attrNameLst>
                                          <p:attrName>ppt_x</p:attrName>
                                        </p:attrNameLst>
                                      </p:cBhvr>
                                      <p:tavLst>
                                        <p:tav tm="0">
                                          <p:val>
                                            <p:strVal val="#ppt_x"/>
                                          </p:val>
                                        </p:tav>
                                        <p:tav tm="100000">
                                          <p:val>
                                            <p:strVal val="#ppt_x"/>
                                          </p:val>
                                        </p:tav>
                                      </p:tavLst>
                                    </p:anim>
                                    <p:anim calcmode="lin" valueType="num">
                                      <p:cBhvr>
                                        <p:cTn id="20"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bldLvl="0" animBg="1"/>
      <p:bldP spid="3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3999784" y="1340250"/>
            <a:ext cx="4214195" cy="4215691"/>
            <a:chOff x="9711863" y="-5276268"/>
            <a:chExt cx="8658913" cy="8661990"/>
          </a:xfrm>
        </p:grpSpPr>
        <p:sp>
          <p:nvSpPr>
            <p:cNvPr id="19" name="椭圆 18"/>
            <p:cNvSpPr/>
            <p:nvPr/>
          </p:nvSpPr>
          <p:spPr>
            <a:xfrm rot="12209326">
              <a:off x="9711863" y="-5276268"/>
              <a:ext cx="8305799"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rot="20560962">
              <a:off x="10064976" y="-492007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椭圆 42"/>
          <p:cNvSpPr>
            <a:spLocks noChangeAspect="1"/>
          </p:cNvSpPr>
          <p:nvPr/>
        </p:nvSpPr>
        <p:spPr>
          <a:xfrm>
            <a:off x="5204625" y="5254668"/>
            <a:ext cx="216000" cy="216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33" name="图片占位符 32"/>
          <p:cNvPicPr>
            <a:picLocks noGrp="1" noChangeAspect="1"/>
          </p:cNvPicPr>
          <p:nvPr>
            <p:ph type="pic" sz="quarter" idx="13"/>
          </p:nvPr>
        </p:nvPicPr>
        <p:blipFill>
          <a:blip r:embed="rId1" cstate="hqprint">
            <a:extLst>
              <a:ext uri="{28A0092B-C50C-407E-A947-70E740481C1C}">
                <a14:useLocalDpi xmlns:a14="http://schemas.microsoft.com/office/drawing/2010/main" val="0"/>
              </a:ext>
            </a:extLst>
          </a:blip>
          <a:srcRect l="17271" r="17271"/>
          <a:stretch>
            <a:fillRect/>
          </a:stretch>
        </p:blipFill>
        <p:spPr/>
      </p:pic>
      <p:sp>
        <p:nvSpPr>
          <p:cNvPr id="32" name="椭圆 31"/>
          <p:cNvSpPr>
            <a:spLocks noChangeAspect="1"/>
          </p:cNvSpPr>
          <p:nvPr/>
        </p:nvSpPr>
        <p:spPr>
          <a:xfrm>
            <a:off x="6937795" y="1493281"/>
            <a:ext cx="216000" cy="216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28" name="Line 33"/>
          <p:cNvSpPr>
            <a:spLocks noChangeShapeType="1"/>
          </p:cNvSpPr>
          <p:nvPr/>
        </p:nvSpPr>
        <p:spPr bwMode="auto">
          <a:xfrm flipH="1">
            <a:off x="7123755" y="1585216"/>
            <a:ext cx="2151697" cy="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30" name="Line 33"/>
          <p:cNvSpPr>
            <a:spLocks noChangeShapeType="1"/>
          </p:cNvSpPr>
          <p:nvPr/>
        </p:nvSpPr>
        <p:spPr bwMode="auto">
          <a:xfrm flipH="1">
            <a:off x="3057863" y="5368947"/>
            <a:ext cx="2151697" cy="0"/>
          </a:xfrm>
          <a:prstGeom prst="line">
            <a:avLst/>
          </a:prstGeom>
          <a:ln w="9525" cap="flat" cmpd="sng" algn="ctr">
            <a:solidFill>
              <a:schemeClr val="accent3"/>
            </a:solidFill>
            <a:prstDash val="dash"/>
            <a:round/>
            <a:headEnd type="none" w="med" len="med"/>
            <a:tailEnd type="non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txBody>
          <a:bodyPr/>
          <a:lstStyle/>
          <a:p>
            <a:endParaRPr lang="zh-CN" altLang="en-US" sz="2400"/>
          </a:p>
        </p:txBody>
      </p:sp>
      <p:sp>
        <p:nvSpPr>
          <p:cNvPr id="31" name="椭圆 30"/>
          <p:cNvSpPr>
            <a:spLocks noChangeAspect="1"/>
          </p:cNvSpPr>
          <p:nvPr/>
        </p:nvSpPr>
        <p:spPr>
          <a:xfrm>
            <a:off x="2837738" y="5244725"/>
            <a:ext cx="216000" cy="216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椭圆 33"/>
          <p:cNvSpPr>
            <a:spLocks noChangeAspect="1"/>
          </p:cNvSpPr>
          <p:nvPr/>
        </p:nvSpPr>
        <p:spPr>
          <a:xfrm>
            <a:off x="9248203" y="1491804"/>
            <a:ext cx="216000" cy="216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36" name="文本框 35"/>
          <p:cNvSpPr txBox="1"/>
          <p:nvPr/>
        </p:nvSpPr>
        <p:spPr>
          <a:xfrm>
            <a:off x="346075" y="707390"/>
            <a:ext cx="3622675" cy="4661535"/>
          </a:xfrm>
          <a:prstGeom prst="rect">
            <a:avLst/>
          </a:prstGeom>
          <a:noFill/>
        </p:spPr>
        <p:txBody>
          <a:bodyPr wrap="square" rtlCol="0">
            <a:spAutoFit/>
          </a:bodyPr>
          <a:lstStyle/>
          <a:p>
            <a:pPr algn="l">
              <a:lnSpc>
                <a:spcPct val="150000"/>
              </a:lnSpc>
            </a:pPr>
            <a:r>
              <a:rPr lang="en-US"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除了and, or, with, of等连词和虚词以及the, a, an可以全部小写之外，其他每个单词的</a:t>
            </a:r>
            <a:r>
              <a:rPr lang="zh-CN" altLang="en-US" dirty="0">
                <a:solidFill>
                  <a:srgbClr val="FF0000"/>
                </a:solidFill>
                <a:latin typeface="微软雅黑" panose="020B0503020204020204" charset="-122"/>
                <a:ea typeface="微软雅黑" panose="020B0503020204020204" charset="-122"/>
              </a:rPr>
              <a:t>首字母大写</a:t>
            </a:r>
            <a:r>
              <a:rPr lang="zh-CN" altLang="en-US" dirty="0">
                <a:latin typeface="微软雅黑" panose="020B0503020204020204" charset="-122"/>
                <a:ea typeface="微软雅黑" panose="020B0503020204020204" charset="-122"/>
              </a:rPr>
              <a:t>，但不要全部大写； </a:t>
            </a:r>
            <a:endParaRPr lang="zh-CN" altLang="en-US" dirty="0">
              <a:latin typeface="微软雅黑" panose="020B0503020204020204" charset="-122"/>
              <a:ea typeface="微软雅黑" panose="020B0503020204020204" charset="-122"/>
            </a:endParaRPr>
          </a:p>
          <a:p>
            <a:pPr algn="l">
              <a:lnSpc>
                <a:spcPct val="150000"/>
              </a:lnSpc>
            </a:pPr>
            <a:r>
              <a:rPr lang="en-US" altLang="zh-CN" dirty="0">
                <a:latin typeface="微软雅黑" panose="020B0503020204020204" charset="-122"/>
                <a:ea typeface="微软雅黑" panose="020B0503020204020204" charset="-122"/>
              </a:rPr>
              <a:t>2.</a:t>
            </a:r>
            <a:r>
              <a:rPr lang="zh-CN" altLang="en-US" dirty="0">
                <a:latin typeface="微软雅黑" panose="020B0503020204020204" charset="-122"/>
                <a:ea typeface="微软雅黑" panose="020B0503020204020204" charset="-122"/>
              </a:rPr>
              <a:t>标题中除了写正常的单词之外，</a:t>
            </a:r>
            <a:r>
              <a:rPr lang="zh-CN" altLang="en-US" dirty="0">
                <a:solidFill>
                  <a:srgbClr val="FF0000"/>
                </a:solidFill>
                <a:latin typeface="微软雅黑" panose="020B0503020204020204" charset="-122"/>
                <a:ea typeface="微软雅黑" panose="020B0503020204020204" charset="-122"/>
              </a:rPr>
              <a:t>不要使用特殊符号</a:t>
            </a:r>
            <a:r>
              <a:rPr lang="zh-CN" altLang="en-US" dirty="0">
                <a:latin typeface="微软雅黑" panose="020B0503020204020204" charset="-122"/>
                <a:ea typeface="微软雅黑" panose="020B0503020204020204" charset="-122"/>
              </a:rPr>
              <a:t>； </a:t>
            </a:r>
            <a:endParaRPr lang="zh-CN" altLang="en-US" dirty="0">
              <a:latin typeface="微软雅黑" panose="020B0503020204020204" charset="-122"/>
              <a:ea typeface="微软雅黑" panose="020B0503020204020204" charset="-122"/>
            </a:endParaRPr>
          </a:p>
          <a:p>
            <a:pPr algn="l">
              <a:lnSpc>
                <a:spcPct val="150000"/>
              </a:lnSpc>
              <a:buClrTx/>
              <a:buSzTx/>
              <a:buNone/>
            </a:pPr>
            <a:r>
              <a:rPr lang="zh-CN" altLang="en-US" sz="1800" dirty="0">
                <a:latin typeface="微软雅黑" panose="020B0503020204020204" charset="-122"/>
                <a:ea typeface="微软雅黑" panose="020B0503020204020204" charset="-122"/>
              </a:rPr>
              <a:t>3.</a:t>
            </a:r>
            <a:r>
              <a:rPr lang="zh-CN" altLang="en-US" sz="1800" dirty="0">
                <a:latin typeface="微软雅黑" panose="020B0503020204020204" charset="-122"/>
                <a:ea typeface="微软雅黑" panose="020B0503020204020204" charset="-122"/>
                <a:sym typeface="+mn-ea"/>
              </a:rPr>
              <a:t>如有数字描述，请</a:t>
            </a:r>
            <a:r>
              <a:rPr lang="zh-CN" altLang="en-US" sz="1800" dirty="0">
                <a:solidFill>
                  <a:srgbClr val="FF0000"/>
                </a:solidFill>
                <a:latin typeface="微软雅黑" panose="020B0503020204020204" charset="-122"/>
                <a:ea typeface="微软雅黑" panose="020B0503020204020204" charset="-122"/>
                <a:sym typeface="+mn-ea"/>
              </a:rPr>
              <a:t>用阿拉伯数字</a:t>
            </a:r>
            <a:r>
              <a:rPr lang="zh-CN" altLang="en-US" sz="1800" dirty="0">
                <a:latin typeface="微软雅黑" panose="020B0503020204020204" charset="-122"/>
                <a:ea typeface="微软雅黑" panose="020B0503020204020204" charset="-122"/>
                <a:sym typeface="+mn-ea"/>
              </a:rPr>
              <a:t>，例如，要写2而不是Two，这样可以节省字数；</a:t>
            </a:r>
            <a:endParaRPr lang="zh-CN" altLang="en-US" sz="1800" dirty="0">
              <a:latin typeface="微软雅黑" panose="020B0503020204020204" charset="-122"/>
              <a:ea typeface="微软雅黑" panose="020B0503020204020204" charset="-122"/>
              <a:sym typeface="+mn-ea"/>
            </a:endParaRPr>
          </a:p>
          <a:p>
            <a:pPr algn="l">
              <a:lnSpc>
                <a:spcPct val="150000"/>
              </a:lnSpc>
              <a:buClrTx/>
              <a:buSzTx/>
              <a:buNone/>
            </a:pPr>
            <a:r>
              <a:rPr lang="en-US" altLang="zh-CN" sz="1800" dirty="0">
                <a:latin typeface="微软雅黑" panose="020B0503020204020204" charset="-122"/>
                <a:ea typeface="微软雅黑" panose="020B0503020204020204" charset="-122"/>
              </a:rPr>
              <a:t>4.</a:t>
            </a:r>
            <a:r>
              <a:rPr lang="zh-CN" altLang="en-US" dirty="0">
                <a:latin typeface="微软雅黑" panose="020B0503020204020204" charset="-122"/>
                <a:ea typeface="微软雅黑" panose="020B0503020204020204" charset="-122"/>
                <a:sym typeface="+mn-ea"/>
              </a:rPr>
              <a:t>商品命名一定要</a:t>
            </a:r>
            <a:r>
              <a:rPr lang="zh-CN" altLang="en-US" dirty="0">
                <a:solidFill>
                  <a:srgbClr val="FF0000"/>
                </a:solidFill>
                <a:latin typeface="微软雅黑" panose="020B0503020204020204" charset="-122"/>
                <a:ea typeface="微软雅黑" panose="020B0503020204020204" charset="-122"/>
                <a:sym typeface="+mn-ea"/>
              </a:rPr>
              <a:t>避免侵权</a:t>
            </a:r>
            <a:r>
              <a:rPr lang="zh-CN" altLang="en-US" dirty="0">
                <a:latin typeface="微软雅黑" panose="020B0503020204020204" charset="-122"/>
                <a:ea typeface="微软雅黑" panose="020B0503020204020204" charset="-122"/>
                <a:sym typeface="+mn-ea"/>
              </a:rPr>
              <a:t>问题 ，不要放任何其他人品牌；</a:t>
            </a:r>
            <a:endParaRPr lang="en-US" altLang="zh-CN" sz="1800" dirty="0">
              <a:latin typeface="微软雅黑" panose="020B0503020204020204" charset="-122"/>
              <a:ea typeface="微软雅黑" panose="020B0503020204020204" charset="-122"/>
            </a:endParaRPr>
          </a:p>
        </p:txBody>
      </p:sp>
      <p:sp>
        <p:nvSpPr>
          <p:cNvPr id="38" name="文本框 37"/>
          <p:cNvSpPr txBox="1"/>
          <p:nvPr/>
        </p:nvSpPr>
        <p:spPr>
          <a:xfrm>
            <a:off x="8258810" y="1584960"/>
            <a:ext cx="3714115" cy="4661535"/>
          </a:xfrm>
          <a:prstGeom prst="rect">
            <a:avLst/>
          </a:prstGeom>
          <a:noFill/>
        </p:spPr>
        <p:txBody>
          <a:bodyPr wrap="square" rtlCol="0">
            <a:spAutoFit/>
          </a:bodyPr>
          <a:lstStyle/>
          <a:p>
            <a:pPr algn="l">
              <a:lnSpc>
                <a:spcPct val="150000"/>
              </a:lnSpc>
            </a:pPr>
            <a:r>
              <a:rPr lang="en-US" altLang="zh-CN" dirty="0">
                <a:latin typeface="微软雅黑" panose="020B0503020204020204" charset="-122"/>
                <a:ea typeface="微软雅黑" panose="020B0503020204020204" charset="-122"/>
                <a:sym typeface="+mn-ea"/>
              </a:rPr>
              <a:t>5.</a:t>
            </a:r>
            <a:r>
              <a:rPr lang="zh-CN" altLang="en-US" dirty="0">
                <a:latin typeface="微软雅黑" panose="020B0503020204020204" charset="-122"/>
                <a:ea typeface="微软雅黑" panose="020B0503020204020204" charset="-122"/>
                <a:sym typeface="+mn-ea"/>
              </a:rPr>
              <a:t>标题</a:t>
            </a:r>
            <a:r>
              <a:rPr lang="zh-CN" altLang="en-US" dirty="0">
                <a:solidFill>
                  <a:srgbClr val="FF0000"/>
                </a:solidFill>
                <a:latin typeface="微软雅黑" panose="020B0503020204020204" charset="-122"/>
                <a:ea typeface="微软雅黑" panose="020B0503020204020204" charset="-122"/>
                <a:sym typeface="+mn-ea"/>
              </a:rPr>
              <a:t>不要超过200个字符</a:t>
            </a:r>
            <a:r>
              <a:rPr lang="zh-CN" altLang="en-US" dirty="0">
                <a:latin typeface="微软雅黑" panose="020B0503020204020204" charset="-122"/>
                <a:ea typeface="微软雅黑" panose="020B0503020204020204" charset="-122"/>
                <a:sym typeface="+mn-ea"/>
              </a:rPr>
              <a:t>（某些类目要求不超过80个字符），同时，</a:t>
            </a:r>
            <a:r>
              <a:rPr lang="zh-CN" altLang="en-US" dirty="0">
                <a:solidFill>
                  <a:srgbClr val="FF0000"/>
                </a:solidFill>
                <a:latin typeface="微软雅黑" panose="020B0503020204020204" charset="-122"/>
                <a:ea typeface="微软雅黑" panose="020B0503020204020204" charset="-122"/>
                <a:sym typeface="+mn-ea"/>
              </a:rPr>
              <a:t>不要在标题中使用促销性用语</a:t>
            </a:r>
            <a:r>
              <a:rPr lang="zh-CN" altLang="en-US" dirty="0">
                <a:latin typeface="微软雅黑" panose="020B0503020204020204" charset="-122"/>
                <a:ea typeface="微软雅黑" panose="020B0503020204020204" charset="-122"/>
                <a:sym typeface="+mn-ea"/>
              </a:rPr>
              <a:t>，比如不能使用Free shipping，FBA，Prime, Hot Sale, Promotion等词语；</a:t>
            </a:r>
            <a:endParaRPr lang="zh-CN" altLang="en-US" dirty="0">
              <a:latin typeface="微软雅黑" panose="020B0503020204020204" charset="-122"/>
              <a:ea typeface="微软雅黑" panose="020B0503020204020204" charset="-122"/>
              <a:sym typeface="+mn-ea"/>
            </a:endParaRPr>
          </a:p>
          <a:p>
            <a:pPr algn="l">
              <a:lnSpc>
                <a:spcPct val="150000"/>
              </a:lnSpc>
            </a:pPr>
            <a:r>
              <a:rPr lang="zh-CN" altLang="en-US" dirty="0">
                <a:latin typeface="微软雅黑" panose="020B0503020204020204" charset="-122"/>
                <a:ea typeface="微软雅黑" panose="020B0503020204020204" charset="-122"/>
                <a:sym typeface="+mn-ea"/>
              </a:rPr>
              <a:t>6.核心关键词尽量都放在最靠前的位置，但</a:t>
            </a:r>
            <a:r>
              <a:rPr lang="zh-CN" altLang="en-US" dirty="0">
                <a:solidFill>
                  <a:srgbClr val="FF0000"/>
                </a:solidFill>
                <a:latin typeface="微软雅黑" panose="020B0503020204020204" charset="-122"/>
                <a:ea typeface="微软雅黑" panose="020B0503020204020204" charset="-122"/>
                <a:sym typeface="+mn-ea"/>
              </a:rPr>
              <a:t>不要堆砌</a:t>
            </a:r>
            <a:r>
              <a:rPr lang="zh-CN" altLang="en-US" dirty="0">
                <a:latin typeface="微软雅黑" panose="020B0503020204020204" charset="-122"/>
                <a:ea typeface="微软雅黑" panose="020B0503020204020204" charset="-122"/>
                <a:sym typeface="+mn-ea"/>
              </a:rPr>
              <a:t>关键词；</a:t>
            </a:r>
            <a:endParaRPr lang="zh-CN" altLang="en-US" dirty="0">
              <a:latin typeface="微软雅黑" panose="020B0503020204020204" charset="-122"/>
              <a:ea typeface="微软雅黑" panose="020B0503020204020204" charset="-122"/>
              <a:sym typeface="+mn-ea"/>
            </a:endParaRPr>
          </a:p>
          <a:p>
            <a:pPr algn="l">
              <a:lnSpc>
                <a:spcPct val="150000"/>
              </a:lnSpc>
            </a:pPr>
            <a:r>
              <a:rPr lang="en-US" altLang="zh-CN" dirty="0">
                <a:latin typeface="微软雅黑" panose="020B0503020204020204" charset="-122"/>
                <a:ea typeface="微软雅黑" panose="020B0503020204020204" charset="-122"/>
                <a:sym typeface="+mn-ea"/>
              </a:rPr>
              <a:t>7.不要为了吸引曝光、引入流量，迎合消费者心理需求，从而</a:t>
            </a:r>
            <a:r>
              <a:rPr lang="en-US" altLang="zh-CN" dirty="0">
                <a:solidFill>
                  <a:srgbClr val="FF0000"/>
                </a:solidFill>
                <a:latin typeface="微软雅黑" panose="020B0503020204020204" charset="-122"/>
                <a:ea typeface="微软雅黑" panose="020B0503020204020204" charset="-122"/>
                <a:sym typeface="+mn-ea"/>
              </a:rPr>
              <a:t>夸大宣传</a:t>
            </a:r>
            <a:r>
              <a:rPr lang="en-US" altLang="zh-CN" dirty="0">
                <a:latin typeface="微软雅黑" panose="020B0503020204020204" charset="-122"/>
                <a:ea typeface="微软雅黑" panose="020B0503020204020204" charset="-122"/>
                <a:sym typeface="+mn-ea"/>
              </a:rPr>
              <a:t>(浮夸)，虚标各种数据。</a:t>
            </a:r>
            <a:endParaRPr lang="en-US" altLang="zh-CN" dirty="0">
              <a:latin typeface="微软雅黑" panose="020B0503020204020204" charset="-122"/>
              <a:ea typeface="微软雅黑" panose="020B0503020204020204" charset="-122"/>
              <a:sym typeface="+mn-ea"/>
            </a:endParaRPr>
          </a:p>
        </p:txBody>
      </p:sp>
      <p:sp>
        <p:nvSpPr>
          <p:cNvPr id="16" name="文本框 15"/>
          <p:cNvSpPr txBox="1"/>
          <p:nvPr/>
        </p:nvSpPr>
        <p:spPr>
          <a:xfrm>
            <a:off x="5074920" y="164465"/>
            <a:ext cx="2235200" cy="398780"/>
          </a:xfrm>
          <a:prstGeom prst="rect">
            <a:avLst/>
          </a:prstGeom>
          <a:noFill/>
        </p:spPr>
        <p:txBody>
          <a:bodyPr wrap="square" rtlCol="0">
            <a:spAutoFit/>
          </a:bodyPr>
          <a:lstStyle/>
          <a:p>
            <a:r>
              <a:rPr lang="zh-CN" altLang="en-US" sz="2000" b="1" spc="300" dirty="0" smtClean="0">
                <a:latin typeface="+mj-ea"/>
                <a:ea typeface="+mj-ea"/>
              </a:rPr>
              <a:t>标题注意的事项</a:t>
            </a:r>
            <a:endParaRPr lang="zh-CN" altLang="en-US" sz="2000" b="1" spc="300" dirty="0" smtClean="0">
              <a:latin typeface="+mj-ea"/>
              <a:ea typeface="+mj-ea"/>
            </a:endParaRPr>
          </a:p>
        </p:txBody>
      </p:sp>
      <p:grpSp>
        <p:nvGrpSpPr>
          <p:cNvPr id="17" name="组合 16"/>
          <p:cNvGrpSpPr/>
          <p:nvPr/>
        </p:nvGrpSpPr>
        <p:grpSpPr>
          <a:xfrm>
            <a:off x="4710432" y="289514"/>
            <a:ext cx="148678" cy="148678"/>
            <a:chOff x="4582017" y="665434"/>
            <a:chExt cx="148678" cy="148678"/>
          </a:xfrm>
        </p:grpSpPr>
        <p:sp>
          <p:nvSpPr>
            <p:cNvPr id="20" name="椭圆 19"/>
            <p:cNvSpPr/>
            <p:nvPr/>
          </p:nvSpPr>
          <p:spPr>
            <a:xfrm>
              <a:off x="4615815" y="699232"/>
              <a:ext cx="81082" cy="8108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4582017" y="665434"/>
              <a:ext cx="148678" cy="148678"/>
            </a:xfrm>
            <a:prstGeom prst="ellipse">
              <a:avLst/>
            </a:prstGeom>
            <a:noFill/>
            <a:ln w="3175">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descr="C:/Users/admin/AppData/Local/Temp/kaimatting_20191117144220/output_20191117144244..pngoutput_20191117144244."/>
          <p:cNvPicPr>
            <a:picLocks noChangeAspect="1"/>
          </p:cNvPicPr>
          <p:nvPr/>
        </p:nvPicPr>
        <p:blipFill>
          <a:blip r:embed="rId2"/>
          <a:stretch>
            <a:fillRect/>
          </a:stretch>
        </p:blipFill>
        <p:spPr>
          <a:xfrm>
            <a:off x="0" y="730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500"/>
                                  </p:stCondLst>
                                  <p:childTnLst>
                                    <p:set>
                                      <p:cBhvr>
                                        <p:cTn id="6" dur="1" fill="hold">
                                          <p:stCondLst>
                                            <p:cond delay="0"/>
                                          </p:stCondLst>
                                        </p:cTn>
                                        <p:tgtEl>
                                          <p:spTgt spid="18"/>
                                        </p:tgtEl>
                                        <p:attrNameLst>
                                          <p:attrName>style.visibility</p:attrName>
                                        </p:attrNameLst>
                                      </p:cBhvr>
                                      <p:to>
                                        <p:strVal val="visible"/>
                                      </p:to>
                                    </p:set>
                                    <p:anim calcmode="lin" valueType="num">
                                      <p:cBhvr>
                                        <p:cTn id="7" dur="1000" fill="hold"/>
                                        <p:tgtEl>
                                          <p:spTgt spid="18"/>
                                        </p:tgtEl>
                                        <p:attrNameLst>
                                          <p:attrName>ppt_w</p:attrName>
                                        </p:attrNameLst>
                                      </p:cBhvr>
                                      <p:tavLst>
                                        <p:tav tm="0">
                                          <p:val>
                                            <p:fltVal val="0"/>
                                          </p:val>
                                        </p:tav>
                                        <p:tav tm="100000">
                                          <p:val>
                                            <p:strVal val="#ppt_w"/>
                                          </p:val>
                                        </p:tav>
                                      </p:tavLst>
                                    </p:anim>
                                    <p:anim calcmode="lin" valueType="num">
                                      <p:cBhvr>
                                        <p:cTn id="8" dur="1000" fill="hold"/>
                                        <p:tgtEl>
                                          <p:spTgt spid="18"/>
                                        </p:tgtEl>
                                        <p:attrNameLst>
                                          <p:attrName>ppt_h</p:attrName>
                                        </p:attrNameLst>
                                      </p:cBhvr>
                                      <p:tavLst>
                                        <p:tav tm="0">
                                          <p:val>
                                            <p:fltVal val="0"/>
                                          </p:val>
                                        </p:tav>
                                        <p:tav tm="100000">
                                          <p:val>
                                            <p:strVal val="#ppt_h"/>
                                          </p:val>
                                        </p:tav>
                                      </p:tavLst>
                                    </p:anim>
                                    <p:anim calcmode="lin" valueType="num">
                                      <p:cBhvr>
                                        <p:cTn id="9" dur="1000" fill="hold"/>
                                        <p:tgtEl>
                                          <p:spTgt spid="18"/>
                                        </p:tgtEl>
                                        <p:attrNameLst>
                                          <p:attrName>style.rotation</p:attrName>
                                        </p:attrNameLst>
                                      </p:cBhvr>
                                      <p:tavLst>
                                        <p:tav tm="0">
                                          <p:val>
                                            <p:fltVal val="90"/>
                                          </p:val>
                                        </p:tav>
                                        <p:tav tm="100000">
                                          <p:val>
                                            <p:fltVal val="0"/>
                                          </p:val>
                                        </p:tav>
                                      </p:tavLst>
                                    </p:anim>
                                    <p:animEffect transition="in" filter="fade">
                                      <p:cBhvr>
                                        <p:cTn id="10" dur="1000"/>
                                        <p:tgtEl>
                                          <p:spTgt spid="18"/>
                                        </p:tgtEl>
                                      </p:cBhvr>
                                    </p:animEffect>
                                  </p:childTnLst>
                                </p:cTn>
                              </p:par>
                              <p:par>
                                <p:cTn id="11" presetID="8" presetClass="emph" presetSubtype="0" fill="hold" nodeType="withEffect">
                                  <p:stCondLst>
                                    <p:cond delay="500"/>
                                  </p:stCondLst>
                                  <p:childTnLst>
                                    <p:animRot by="-21600000">
                                      <p:cBhvr>
                                        <p:cTn id="12" dur="1750" fill="hold"/>
                                        <p:tgtEl>
                                          <p:spTgt spid="18"/>
                                        </p:tgtEl>
                                        <p:attrNameLst>
                                          <p:attrName>r</p:attrName>
                                        </p:attrNameLst>
                                      </p:cBhvr>
                                    </p:animRot>
                                  </p:childTnLst>
                                </p:cTn>
                              </p:par>
                            </p:childTnLst>
                          </p:cTn>
                        </p:par>
                        <p:par>
                          <p:cTn id="13" fill="hold">
                            <p:stCondLst>
                              <p:cond delay="1500"/>
                            </p:stCondLst>
                            <p:childTnLst>
                              <p:par>
                                <p:cTn id="14" presetID="53" presetClass="entr" presetSubtype="16" fill="hold" grpId="0" nodeType="afterEffect">
                                  <p:stCondLst>
                                    <p:cond delay="0"/>
                                  </p:stCondLst>
                                  <p:childTnLst>
                                    <p:set>
                                      <p:cBhvr>
                                        <p:cTn id="15" dur="1" fill="hold">
                                          <p:stCondLst>
                                            <p:cond delay="0"/>
                                          </p:stCondLst>
                                        </p:cTn>
                                        <p:tgtEl>
                                          <p:spTgt spid="43"/>
                                        </p:tgtEl>
                                        <p:attrNameLst>
                                          <p:attrName>style.visibility</p:attrName>
                                        </p:attrNameLst>
                                      </p:cBhvr>
                                      <p:to>
                                        <p:strVal val="visible"/>
                                      </p:to>
                                    </p:set>
                                    <p:anim calcmode="lin" valueType="num">
                                      <p:cBhvr>
                                        <p:cTn id="16" dur="500" fill="hold"/>
                                        <p:tgtEl>
                                          <p:spTgt spid="43"/>
                                        </p:tgtEl>
                                        <p:attrNameLst>
                                          <p:attrName>ppt_w</p:attrName>
                                        </p:attrNameLst>
                                      </p:cBhvr>
                                      <p:tavLst>
                                        <p:tav tm="0">
                                          <p:val>
                                            <p:fltVal val="0"/>
                                          </p:val>
                                        </p:tav>
                                        <p:tav tm="100000">
                                          <p:val>
                                            <p:strVal val="#ppt_w"/>
                                          </p:val>
                                        </p:tav>
                                      </p:tavLst>
                                    </p:anim>
                                    <p:anim calcmode="lin" valueType="num">
                                      <p:cBhvr>
                                        <p:cTn id="17" dur="500" fill="hold"/>
                                        <p:tgtEl>
                                          <p:spTgt spid="43"/>
                                        </p:tgtEl>
                                        <p:attrNameLst>
                                          <p:attrName>ppt_h</p:attrName>
                                        </p:attrNameLst>
                                      </p:cBhvr>
                                      <p:tavLst>
                                        <p:tav tm="0">
                                          <p:val>
                                            <p:fltVal val="0"/>
                                          </p:val>
                                        </p:tav>
                                        <p:tav tm="100000">
                                          <p:val>
                                            <p:strVal val="#ppt_h"/>
                                          </p:val>
                                        </p:tav>
                                      </p:tavLst>
                                    </p:anim>
                                    <p:animEffect transition="in" filter="fade">
                                      <p:cBhvr>
                                        <p:cTn id="18" dur="500"/>
                                        <p:tgtEl>
                                          <p:spTgt spid="4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 calcmode="lin" valueType="num">
                                      <p:cBhvr>
                                        <p:cTn id="21" dur="500" fill="hold"/>
                                        <p:tgtEl>
                                          <p:spTgt spid="32"/>
                                        </p:tgtEl>
                                        <p:attrNameLst>
                                          <p:attrName>ppt_w</p:attrName>
                                        </p:attrNameLst>
                                      </p:cBhvr>
                                      <p:tavLst>
                                        <p:tav tm="0">
                                          <p:val>
                                            <p:fltVal val="0"/>
                                          </p:val>
                                        </p:tav>
                                        <p:tav tm="100000">
                                          <p:val>
                                            <p:strVal val="#ppt_w"/>
                                          </p:val>
                                        </p:tav>
                                      </p:tavLst>
                                    </p:anim>
                                    <p:anim calcmode="lin" valueType="num">
                                      <p:cBhvr>
                                        <p:cTn id="22" dur="500" fill="hold"/>
                                        <p:tgtEl>
                                          <p:spTgt spid="32"/>
                                        </p:tgtEl>
                                        <p:attrNameLst>
                                          <p:attrName>ppt_h</p:attrName>
                                        </p:attrNameLst>
                                      </p:cBhvr>
                                      <p:tavLst>
                                        <p:tav tm="0">
                                          <p:val>
                                            <p:fltVal val="0"/>
                                          </p:val>
                                        </p:tav>
                                        <p:tav tm="100000">
                                          <p:val>
                                            <p:strVal val="#ppt_h"/>
                                          </p:val>
                                        </p:tav>
                                      </p:tavLst>
                                    </p:anim>
                                    <p:animEffect transition="in" filter="fade">
                                      <p:cBhvr>
                                        <p:cTn id="23" dur="500"/>
                                        <p:tgtEl>
                                          <p:spTgt spid="32"/>
                                        </p:tgtEl>
                                      </p:cBhvr>
                                    </p:animEffect>
                                  </p:childTnLst>
                                </p:cTn>
                              </p:par>
                              <p:par>
                                <p:cTn id="24" presetID="22" presetClass="entr" presetSubtype="8" fill="hold" grpId="0" nodeType="withEffect">
                                  <p:stCondLst>
                                    <p:cond delay="250"/>
                                  </p:stCondLst>
                                  <p:childTnLst>
                                    <p:set>
                                      <p:cBhvr>
                                        <p:cTn id="25" dur="1" fill="hold">
                                          <p:stCondLst>
                                            <p:cond delay="0"/>
                                          </p:stCondLst>
                                        </p:cTn>
                                        <p:tgtEl>
                                          <p:spTgt spid="28"/>
                                        </p:tgtEl>
                                        <p:attrNameLst>
                                          <p:attrName>style.visibility</p:attrName>
                                        </p:attrNameLst>
                                      </p:cBhvr>
                                      <p:to>
                                        <p:strVal val="visible"/>
                                      </p:to>
                                    </p:set>
                                    <p:animEffect transition="in" filter="wipe(left)">
                                      <p:cBhvr>
                                        <p:cTn id="26" dur="500"/>
                                        <p:tgtEl>
                                          <p:spTgt spid="28"/>
                                        </p:tgtEl>
                                      </p:cBhvr>
                                    </p:animEffect>
                                  </p:childTnLst>
                                </p:cTn>
                              </p:par>
                              <p:par>
                                <p:cTn id="27" presetID="22" presetClass="entr" presetSubtype="2" fill="hold" grpId="0" nodeType="withEffect">
                                  <p:stCondLst>
                                    <p:cond delay="250"/>
                                  </p:stCondLst>
                                  <p:childTnLst>
                                    <p:set>
                                      <p:cBhvr>
                                        <p:cTn id="28" dur="1" fill="hold">
                                          <p:stCondLst>
                                            <p:cond delay="0"/>
                                          </p:stCondLst>
                                        </p:cTn>
                                        <p:tgtEl>
                                          <p:spTgt spid="30"/>
                                        </p:tgtEl>
                                        <p:attrNameLst>
                                          <p:attrName>style.visibility</p:attrName>
                                        </p:attrNameLst>
                                      </p:cBhvr>
                                      <p:to>
                                        <p:strVal val="visible"/>
                                      </p:to>
                                    </p:set>
                                    <p:animEffect transition="in" filter="wipe(right)">
                                      <p:cBhvr>
                                        <p:cTn id="29" dur="500"/>
                                        <p:tgtEl>
                                          <p:spTgt spid="30"/>
                                        </p:tgtEl>
                                      </p:cBhvr>
                                    </p:animEffect>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31"/>
                                        </p:tgtEl>
                                        <p:attrNameLst>
                                          <p:attrName>style.visibility</p:attrName>
                                        </p:attrNameLst>
                                      </p:cBhvr>
                                      <p:to>
                                        <p:strVal val="visible"/>
                                      </p:to>
                                    </p:set>
                                    <p:anim calcmode="lin" valueType="num">
                                      <p:cBhvr>
                                        <p:cTn id="33" dur="500" fill="hold"/>
                                        <p:tgtEl>
                                          <p:spTgt spid="31"/>
                                        </p:tgtEl>
                                        <p:attrNameLst>
                                          <p:attrName>ppt_w</p:attrName>
                                        </p:attrNameLst>
                                      </p:cBhvr>
                                      <p:tavLst>
                                        <p:tav tm="0">
                                          <p:val>
                                            <p:fltVal val="0"/>
                                          </p:val>
                                        </p:tav>
                                        <p:tav tm="100000">
                                          <p:val>
                                            <p:strVal val="#ppt_w"/>
                                          </p:val>
                                        </p:tav>
                                      </p:tavLst>
                                    </p:anim>
                                    <p:anim calcmode="lin" valueType="num">
                                      <p:cBhvr>
                                        <p:cTn id="34" dur="500" fill="hold"/>
                                        <p:tgtEl>
                                          <p:spTgt spid="31"/>
                                        </p:tgtEl>
                                        <p:attrNameLst>
                                          <p:attrName>ppt_h</p:attrName>
                                        </p:attrNameLst>
                                      </p:cBhvr>
                                      <p:tavLst>
                                        <p:tav tm="0">
                                          <p:val>
                                            <p:fltVal val="0"/>
                                          </p:val>
                                        </p:tav>
                                        <p:tav tm="100000">
                                          <p:val>
                                            <p:strVal val="#ppt_h"/>
                                          </p:val>
                                        </p:tav>
                                      </p:tavLst>
                                    </p:anim>
                                    <p:animEffect transition="in" filter="fade">
                                      <p:cBhvr>
                                        <p:cTn id="35" dur="500"/>
                                        <p:tgtEl>
                                          <p:spTgt spid="31"/>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34"/>
                                        </p:tgtEl>
                                        <p:attrNameLst>
                                          <p:attrName>style.visibility</p:attrName>
                                        </p:attrNameLst>
                                      </p:cBhvr>
                                      <p:to>
                                        <p:strVal val="visible"/>
                                      </p:to>
                                    </p:set>
                                    <p:anim calcmode="lin" valueType="num">
                                      <p:cBhvr>
                                        <p:cTn id="38" dur="500" fill="hold"/>
                                        <p:tgtEl>
                                          <p:spTgt spid="34"/>
                                        </p:tgtEl>
                                        <p:attrNameLst>
                                          <p:attrName>ppt_w</p:attrName>
                                        </p:attrNameLst>
                                      </p:cBhvr>
                                      <p:tavLst>
                                        <p:tav tm="0">
                                          <p:val>
                                            <p:fltVal val="0"/>
                                          </p:val>
                                        </p:tav>
                                        <p:tav tm="100000">
                                          <p:val>
                                            <p:strVal val="#ppt_w"/>
                                          </p:val>
                                        </p:tav>
                                      </p:tavLst>
                                    </p:anim>
                                    <p:anim calcmode="lin" valueType="num">
                                      <p:cBhvr>
                                        <p:cTn id="39" dur="500" fill="hold"/>
                                        <p:tgtEl>
                                          <p:spTgt spid="34"/>
                                        </p:tgtEl>
                                        <p:attrNameLst>
                                          <p:attrName>ppt_h</p:attrName>
                                        </p:attrNameLst>
                                      </p:cBhvr>
                                      <p:tavLst>
                                        <p:tav tm="0">
                                          <p:val>
                                            <p:fltVal val="0"/>
                                          </p:val>
                                        </p:tav>
                                        <p:tav tm="100000">
                                          <p:val>
                                            <p:strVal val="#ppt_h"/>
                                          </p:val>
                                        </p:tav>
                                      </p:tavLst>
                                    </p:anim>
                                    <p:animEffect transition="in" filter="fade">
                                      <p:cBhvr>
                                        <p:cTn id="40" dur="500"/>
                                        <p:tgtEl>
                                          <p:spTgt spid="34"/>
                                        </p:tgtEl>
                                      </p:cBhvr>
                                    </p:animEffect>
                                  </p:childTnLst>
                                </p:cTn>
                              </p:par>
                              <p:par>
                                <p:cTn id="41" presetID="42" presetClass="entr" presetSubtype="0" fill="hold" grpId="0" nodeType="with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1000"/>
                                        <p:tgtEl>
                                          <p:spTgt spid="36"/>
                                        </p:tgtEl>
                                      </p:cBhvr>
                                    </p:animEffect>
                                    <p:anim calcmode="lin" valueType="num">
                                      <p:cBhvr>
                                        <p:cTn id="44" dur="1000" fill="hold"/>
                                        <p:tgtEl>
                                          <p:spTgt spid="36"/>
                                        </p:tgtEl>
                                        <p:attrNameLst>
                                          <p:attrName>ppt_x</p:attrName>
                                        </p:attrNameLst>
                                      </p:cBhvr>
                                      <p:tavLst>
                                        <p:tav tm="0">
                                          <p:val>
                                            <p:strVal val="#ppt_x"/>
                                          </p:val>
                                        </p:tav>
                                        <p:tav tm="100000">
                                          <p:val>
                                            <p:strVal val="#ppt_x"/>
                                          </p:val>
                                        </p:tav>
                                      </p:tavLst>
                                    </p:anim>
                                    <p:anim calcmode="lin" valueType="num">
                                      <p:cBhvr>
                                        <p:cTn id="45" dur="1000" fill="hold"/>
                                        <p:tgtEl>
                                          <p:spTgt spid="36"/>
                                        </p:tgtEl>
                                        <p:attrNameLst>
                                          <p:attrName>ppt_y</p:attrName>
                                        </p:attrNameLst>
                                      </p:cBhvr>
                                      <p:tavLst>
                                        <p:tav tm="0">
                                          <p:val>
                                            <p:strVal val="#ppt_y+.1"/>
                                          </p:val>
                                        </p:tav>
                                        <p:tav tm="100000">
                                          <p:val>
                                            <p:strVal val="#ppt_y"/>
                                          </p:val>
                                        </p:tav>
                                      </p:tavLst>
                                    </p:anim>
                                  </p:childTnLst>
                                </p:cTn>
                              </p:par>
                              <p:par>
                                <p:cTn id="46" presetID="47" presetClass="entr" presetSubtype="0" fill="hold" grpId="0" nodeType="withEffect">
                                  <p:stCondLst>
                                    <p:cond delay="0"/>
                                  </p:stCondLst>
                                  <p:childTnLst>
                                    <p:set>
                                      <p:cBhvr>
                                        <p:cTn id="47" dur="1" fill="hold">
                                          <p:stCondLst>
                                            <p:cond delay="0"/>
                                          </p:stCondLst>
                                        </p:cTn>
                                        <p:tgtEl>
                                          <p:spTgt spid="38"/>
                                        </p:tgtEl>
                                        <p:attrNameLst>
                                          <p:attrName>style.visibility</p:attrName>
                                        </p:attrNameLst>
                                      </p:cBhvr>
                                      <p:to>
                                        <p:strVal val="visible"/>
                                      </p:to>
                                    </p:set>
                                    <p:animEffect transition="in" filter="fade">
                                      <p:cBhvr>
                                        <p:cTn id="48" dur="1000"/>
                                        <p:tgtEl>
                                          <p:spTgt spid="38"/>
                                        </p:tgtEl>
                                      </p:cBhvr>
                                    </p:animEffect>
                                    <p:anim calcmode="lin" valueType="num">
                                      <p:cBhvr>
                                        <p:cTn id="49" dur="1000" fill="hold"/>
                                        <p:tgtEl>
                                          <p:spTgt spid="38"/>
                                        </p:tgtEl>
                                        <p:attrNameLst>
                                          <p:attrName>ppt_x</p:attrName>
                                        </p:attrNameLst>
                                      </p:cBhvr>
                                      <p:tavLst>
                                        <p:tav tm="0">
                                          <p:val>
                                            <p:strVal val="#ppt_x"/>
                                          </p:val>
                                        </p:tav>
                                        <p:tav tm="100000">
                                          <p:val>
                                            <p:strVal val="#ppt_x"/>
                                          </p:val>
                                        </p:tav>
                                      </p:tavLst>
                                    </p:anim>
                                    <p:anim calcmode="lin" valueType="num">
                                      <p:cBhvr>
                                        <p:cTn id="50"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bldLvl="0" animBg="1"/>
      <p:bldP spid="32" grpId="0" bldLvl="0" animBg="1"/>
      <p:bldP spid="28" grpId="0" bldLvl="0" animBg="1"/>
      <p:bldP spid="30" grpId="0" bldLvl="0" animBg="1"/>
      <p:bldP spid="31" grpId="0" bldLvl="0" animBg="1"/>
      <p:bldP spid="34" grpId="0" bldLvl="0" animBg="1"/>
      <p:bldP spid="36" grpId="0"/>
      <p:bldP spid="3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4691572" y="2855251"/>
            <a:ext cx="1403684" cy="1422400"/>
            <a:chOff x="4691572" y="2832101"/>
            <a:chExt cx="1403684" cy="1422400"/>
          </a:xfrm>
        </p:grpSpPr>
        <p:sp>
          <p:nvSpPr>
            <p:cNvPr id="4" name="流程图: 接点 3"/>
            <p:cNvSpPr/>
            <p:nvPr/>
          </p:nvSpPr>
          <p:spPr>
            <a:xfrm>
              <a:off x="4691572" y="2832101"/>
              <a:ext cx="1403684" cy="1422400"/>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grpSp>
          <p:nvGrpSpPr>
            <p:cNvPr id="6" name="组合 5"/>
            <p:cNvGrpSpPr/>
            <p:nvPr/>
          </p:nvGrpSpPr>
          <p:grpSpPr>
            <a:xfrm>
              <a:off x="5148498" y="3332189"/>
              <a:ext cx="516337" cy="516334"/>
              <a:chOff x="11121822" y="1145785"/>
              <a:chExt cx="307214" cy="307212"/>
            </a:xfrm>
          </p:grpSpPr>
          <p:sp>
            <p:nvSpPr>
              <p:cNvPr id="7"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grpSp>
      </p:grpSp>
      <p:grpSp>
        <p:nvGrpSpPr>
          <p:cNvPr id="2" name="组合 1"/>
          <p:cNvGrpSpPr/>
          <p:nvPr/>
        </p:nvGrpSpPr>
        <p:grpSpPr>
          <a:xfrm>
            <a:off x="6094922" y="2855251"/>
            <a:ext cx="1403684" cy="1422400"/>
            <a:chOff x="6094922" y="2832101"/>
            <a:chExt cx="1403684" cy="1422400"/>
          </a:xfrm>
        </p:grpSpPr>
        <p:sp>
          <p:nvSpPr>
            <p:cNvPr id="5" name="流程图: 接点 4"/>
            <p:cNvSpPr/>
            <p:nvPr/>
          </p:nvSpPr>
          <p:spPr>
            <a:xfrm>
              <a:off x="6094922" y="2832101"/>
              <a:ext cx="1403684" cy="1422400"/>
            </a:xfrm>
            <a:prstGeom prst="flowChartConnector">
              <a:avLst/>
            </a:prstGeom>
            <a:solidFill>
              <a:schemeClr val="accent3"/>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sp>
          <p:nvSpPr>
            <p:cNvPr id="9" name="Freeform 78"/>
            <p:cNvSpPr>
              <a:spLocks noEditPoints="1"/>
            </p:cNvSpPr>
            <p:nvPr/>
          </p:nvSpPr>
          <p:spPr bwMode="auto">
            <a:xfrm>
              <a:off x="6526782" y="3344889"/>
              <a:ext cx="578698" cy="426409"/>
            </a:xfrm>
            <a:custGeom>
              <a:avLst/>
              <a:gdLst>
                <a:gd name="T0" fmla="*/ 151 w 152"/>
                <a:gd name="T1" fmla="*/ 112 h 112"/>
                <a:gd name="T2" fmla="*/ 117 w 152"/>
                <a:gd name="T3" fmla="*/ 112 h 112"/>
                <a:gd name="T4" fmla="*/ 113 w 152"/>
                <a:gd name="T5" fmla="*/ 70 h 112"/>
                <a:gd name="T6" fmla="*/ 95 w 152"/>
                <a:gd name="T7" fmla="*/ 65 h 112"/>
                <a:gd name="T8" fmla="*/ 103 w 152"/>
                <a:gd name="T9" fmla="*/ 59 h 112"/>
                <a:gd name="T10" fmla="*/ 98 w 152"/>
                <a:gd name="T11" fmla="*/ 48 h 112"/>
                <a:gd name="T12" fmla="*/ 94 w 152"/>
                <a:gd name="T13" fmla="*/ 43 h 112"/>
                <a:gd name="T14" fmla="*/ 97 w 152"/>
                <a:gd name="T15" fmla="*/ 36 h 112"/>
                <a:gd name="T16" fmla="*/ 96 w 152"/>
                <a:gd name="T17" fmla="*/ 26 h 112"/>
                <a:gd name="T18" fmla="*/ 114 w 152"/>
                <a:gd name="T19" fmla="*/ 12 h 112"/>
                <a:gd name="T20" fmla="*/ 133 w 152"/>
                <a:gd name="T21" fmla="*/ 26 h 112"/>
                <a:gd name="T22" fmla="*/ 132 w 152"/>
                <a:gd name="T23" fmla="*/ 36 h 112"/>
                <a:gd name="T24" fmla="*/ 135 w 152"/>
                <a:gd name="T25" fmla="*/ 43 h 112"/>
                <a:gd name="T26" fmla="*/ 131 w 152"/>
                <a:gd name="T27" fmla="*/ 48 h 112"/>
                <a:gd name="T28" fmla="*/ 126 w 152"/>
                <a:gd name="T29" fmla="*/ 59 h 112"/>
                <a:gd name="T30" fmla="*/ 126 w 152"/>
                <a:gd name="T31" fmla="*/ 68 h 112"/>
                <a:gd name="T32" fmla="*/ 138 w 152"/>
                <a:gd name="T33" fmla="*/ 73 h 112"/>
                <a:gd name="T34" fmla="*/ 150 w 152"/>
                <a:gd name="T35" fmla="*/ 84 h 112"/>
                <a:gd name="T36" fmla="*/ 151 w 152"/>
                <a:gd name="T37" fmla="*/ 112 h 112"/>
                <a:gd name="T38" fmla="*/ 79 w 152"/>
                <a:gd name="T39" fmla="*/ 69 h 112"/>
                <a:gd name="T40" fmla="*/ 66 w 152"/>
                <a:gd name="T41" fmla="*/ 63 h 112"/>
                <a:gd name="T42" fmla="*/ 66 w 152"/>
                <a:gd name="T43" fmla="*/ 53 h 112"/>
                <a:gd name="T44" fmla="*/ 71 w 152"/>
                <a:gd name="T45" fmla="*/ 41 h 112"/>
                <a:gd name="T46" fmla="*/ 76 w 152"/>
                <a:gd name="T47" fmla="*/ 35 h 112"/>
                <a:gd name="T48" fmla="*/ 73 w 152"/>
                <a:gd name="T49" fmla="*/ 28 h 112"/>
                <a:gd name="T50" fmla="*/ 73 w 152"/>
                <a:gd name="T51" fmla="*/ 17 h 112"/>
                <a:gd name="T52" fmla="*/ 53 w 152"/>
                <a:gd name="T53" fmla="*/ 0 h 112"/>
                <a:gd name="T54" fmla="*/ 32 w 152"/>
                <a:gd name="T55" fmla="*/ 17 h 112"/>
                <a:gd name="T56" fmla="*/ 33 w 152"/>
                <a:gd name="T57" fmla="*/ 28 h 112"/>
                <a:gd name="T58" fmla="*/ 30 w 152"/>
                <a:gd name="T59" fmla="*/ 35 h 112"/>
                <a:gd name="T60" fmla="*/ 35 w 152"/>
                <a:gd name="T61" fmla="*/ 41 h 112"/>
                <a:gd name="T62" fmla="*/ 40 w 152"/>
                <a:gd name="T63" fmla="*/ 53 h 112"/>
                <a:gd name="T64" fmla="*/ 40 w 152"/>
                <a:gd name="T65" fmla="*/ 63 h 112"/>
                <a:gd name="T66" fmla="*/ 27 w 152"/>
                <a:gd name="T67" fmla="*/ 69 h 112"/>
                <a:gd name="T68" fmla="*/ 3 w 152"/>
                <a:gd name="T69" fmla="*/ 81 h 112"/>
                <a:gd name="T70" fmla="*/ 1 w 152"/>
                <a:gd name="T71" fmla="*/ 112 h 112"/>
                <a:gd name="T72" fmla="*/ 53 w 152"/>
                <a:gd name="T73" fmla="*/ 112 h 112"/>
                <a:gd name="T74" fmla="*/ 104 w 152"/>
                <a:gd name="T75" fmla="*/ 112 h 112"/>
                <a:gd name="T76" fmla="*/ 102 w 152"/>
                <a:gd name="T77" fmla="*/ 81 h 112"/>
                <a:gd name="T78" fmla="*/ 79 w 152"/>
                <a:gd name="T79" fmla="*/ 6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 h="112">
                  <a:moveTo>
                    <a:pt x="151" y="112"/>
                  </a:moveTo>
                  <a:cubicBezTo>
                    <a:pt x="117" y="112"/>
                    <a:pt x="117" y="112"/>
                    <a:pt x="117" y="112"/>
                  </a:cubicBezTo>
                  <a:cubicBezTo>
                    <a:pt x="118" y="78"/>
                    <a:pt x="114" y="72"/>
                    <a:pt x="113" y="70"/>
                  </a:cubicBezTo>
                  <a:cubicBezTo>
                    <a:pt x="111" y="66"/>
                    <a:pt x="99" y="68"/>
                    <a:pt x="95" y="65"/>
                  </a:cubicBezTo>
                  <a:cubicBezTo>
                    <a:pt x="103" y="59"/>
                    <a:pt x="103" y="59"/>
                    <a:pt x="103" y="59"/>
                  </a:cubicBezTo>
                  <a:cubicBezTo>
                    <a:pt x="103" y="59"/>
                    <a:pt x="99" y="57"/>
                    <a:pt x="98" y="48"/>
                  </a:cubicBezTo>
                  <a:cubicBezTo>
                    <a:pt x="96" y="49"/>
                    <a:pt x="94" y="45"/>
                    <a:pt x="94" y="43"/>
                  </a:cubicBezTo>
                  <a:cubicBezTo>
                    <a:pt x="93" y="41"/>
                    <a:pt x="94" y="36"/>
                    <a:pt x="97" y="36"/>
                  </a:cubicBezTo>
                  <a:cubicBezTo>
                    <a:pt x="96" y="32"/>
                    <a:pt x="96" y="28"/>
                    <a:pt x="96" y="26"/>
                  </a:cubicBezTo>
                  <a:cubicBezTo>
                    <a:pt x="97" y="19"/>
                    <a:pt x="104" y="12"/>
                    <a:pt x="114" y="12"/>
                  </a:cubicBezTo>
                  <a:cubicBezTo>
                    <a:pt x="125" y="12"/>
                    <a:pt x="132" y="19"/>
                    <a:pt x="133" y="26"/>
                  </a:cubicBezTo>
                  <a:cubicBezTo>
                    <a:pt x="133" y="28"/>
                    <a:pt x="133" y="32"/>
                    <a:pt x="132" y="36"/>
                  </a:cubicBezTo>
                  <a:cubicBezTo>
                    <a:pt x="135" y="36"/>
                    <a:pt x="135" y="41"/>
                    <a:pt x="135" y="43"/>
                  </a:cubicBezTo>
                  <a:cubicBezTo>
                    <a:pt x="135" y="45"/>
                    <a:pt x="133" y="49"/>
                    <a:pt x="131" y="48"/>
                  </a:cubicBezTo>
                  <a:cubicBezTo>
                    <a:pt x="129" y="57"/>
                    <a:pt x="126" y="59"/>
                    <a:pt x="126" y="59"/>
                  </a:cubicBezTo>
                  <a:cubicBezTo>
                    <a:pt x="126" y="68"/>
                    <a:pt x="126" y="68"/>
                    <a:pt x="126" y="68"/>
                  </a:cubicBezTo>
                  <a:cubicBezTo>
                    <a:pt x="126" y="68"/>
                    <a:pt x="128" y="70"/>
                    <a:pt x="138" y="73"/>
                  </a:cubicBezTo>
                  <a:cubicBezTo>
                    <a:pt x="147" y="77"/>
                    <a:pt x="147" y="80"/>
                    <a:pt x="150" y="84"/>
                  </a:cubicBezTo>
                  <a:cubicBezTo>
                    <a:pt x="152" y="88"/>
                    <a:pt x="151" y="112"/>
                    <a:pt x="151" y="112"/>
                  </a:cubicBezTo>
                  <a:close/>
                  <a:moveTo>
                    <a:pt x="79" y="69"/>
                  </a:moveTo>
                  <a:cubicBezTo>
                    <a:pt x="68" y="65"/>
                    <a:pt x="66" y="63"/>
                    <a:pt x="66" y="63"/>
                  </a:cubicBezTo>
                  <a:cubicBezTo>
                    <a:pt x="66" y="53"/>
                    <a:pt x="66" y="53"/>
                    <a:pt x="66" y="53"/>
                  </a:cubicBezTo>
                  <a:cubicBezTo>
                    <a:pt x="66" y="53"/>
                    <a:pt x="70" y="50"/>
                    <a:pt x="71" y="41"/>
                  </a:cubicBezTo>
                  <a:cubicBezTo>
                    <a:pt x="73" y="42"/>
                    <a:pt x="76" y="37"/>
                    <a:pt x="76" y="35"/>
                  </a:cubicBezTo>
                  <a:cubicBezTo>
                    <a:pt x="76" y="33"/>
                    <a:pt x="75" y="27"/>
                    <a:pt x="73" y="28"/>
                  </a:cubicBezTo>
                  <a:cubicBezTo>
                    <a:pt x="73" y="23"/>
                    <a:pt x="74" y="19"/>
                    <a:pt x="73" y="17"/>
                  </a:cubicBezTo>
                  <a:cubicBezTo>
                    <a:pt x="73" y="9"/>
                    <a:pt x="65" y="0"/>
                    <a:pt x="53" y="0"/>
                  </a:cubicBezTo>
                  <a:cubicBezTo>
                    <a:pt x="41" y="0"/>
                    <a:pt x="33" y="9"/>
                    <a:pt x="32" y="17"/>
                  </a:cubicBezTo>
                  <a:cubicBezTo>
                    <a:pt x="32" y="19"/>
                    <a:pt x="32" y="23"/>
                    <a:pt x="33" y="28"/>
                  </a:cubicBezTo>
                  <a:cubicBezTo>
                    <a:pt x="30" y="27"/>
                    <a:pt x="30" y="33"/>
                    <a:pt x="30" y="35"/>
                  </a:cubicBezTo>
                  <a:cubicBezTo>
                    <a:pt x="30" y="37"/>
                    <a:pt x="32" y="42"/>
                    <a:pt x="35" y="41"/>
                  </a:cubicBezTo>
                  <a:cubicBezTo>
                    <a:pt x="36" y="50"/>
                    <a:pt x="40" y="53"/>
                    <a:pt x="40" y="53"/>
                  </a:cubicBezTo>
                  <a:cubicBezTo>
                    <a:pt x="40" y="63"/>
                    <a:pt x="40" y="63"/>
                    <a:pt x="40" y="63"/>
                  </a:cubicBezTo>
                  <a:cubicBezTo>
                    <a:pt x="40" y="63"/>
                    <a:pt x="37" y="65"/>
                    <a:pt x="27" y="69"/>
                  </a:cubicBezTo>
                  <a:cubicBezTo>
                    <a:pt x="17" y="73"/>
                    <a:pt x="6" y="76"/>
                    <a:pt x="3" y="81"/>
                  </a:cubicBezTo>
                  <a:cubicBezTo>
                    <a:pt x="0" y="85"/>
                    <a:pt x="1" y="112"/>
                    <a:pt x="1" y="112"/>
                  </a:cubicBezTo>
                  <a:cubicBezTo>
                    <a:pt x="53" y="112"/>
                    <a:pt x="53" y="112"/>
                    <a:pt x="53" y="112"/>
                  </a:cubicBezTo>
                  <a:cubicBezTo>
                    <a:pt x="104" y="112"/>
                    <a:pt x="104" y="112"/>
                    <a:pt x="104" y="112"/>
                  </a:cubicBezTo>
                  <a:cubicBezTo>
                    <a:pt x="104" y="112"/>
                    <a:pt x="105" y="85"/>
                    <a:pt x="102" y="81"/>
                  </a:cubicBezTo>
                  <a:cubicBezTo>
                    <a:pt x="99" y="76"/>
                    <a:pt x="89" y="73"/>
                    <a:pt x="79" y="6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4" name="组合 13"/>
          <p:cNvGrpSpPr/>
          <p:nvPr/>
        </p:nvGrpSpPr>
        <p:grpSpPr>
          <a:xfrm>
            <a:off x="1750427" y="1206655"/>
            <a:ext cx="4337101" cy="4495473"/>
            <a:chOff x="2451990" y="-5964960"/>
            <a:chExt cx="8305800" cy="8609092"/>
          </a:xfrm>
        </p:grpSpPr>
        <p:sp>
          <p:nvSpPr>
            <p:cNvPr id="15" name="椭圆 14"/>
            <p:cNvSpPr/>
            <p:nvPr/>
          </p:nvSpPr>
          <p:spPr>
            <a:xfrm>
              <a:off x="2451990" y="-596496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rot="7200000">
              <a:off x="2451990" y="-566166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p:cNvGrpSpPr/>
          <p:nvPr/>
        </p:nvGrpSpPr>
        <p:grpSpPr>
          <a:xfrm>
            <a:off x="6106820" y="1217465"/>
            <a:ext cx="4337101" cy="4495473"/>
            <a:chOff x="2451990" y="-5964960"/>
            <a:chExt cx="8305800" cy="8609092"/>
          </a:xfrm>
        </p:grpSpPr>
        <p:sp>
          <p:nvSpPr>
            <p:cNvPr id="20" name="椭圆 19"/>
            <p:cNvSpPr/>
            <p:nvPr/>
          </p:nvSpPr>
          <p:spPr>
            <a:xfrm>
              <a:off x="2451990" y="-5964960"/>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rot="7200000">
              <a:off x="2451990" y="-5661668"/>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p:cNvSpPr txBox="1"/>
          <p:nvPr/>
        </p:nvSpPr>
        <p:spPr>
          <a:xfrm>
            <a:off x="2384425" y="2112645"/>
            <a:ext cx="2409190" cy="2999740"/>
          </a:xfrm>
          <a:prstGeom prst="rect">
            <a:avLst/>
          </a:prstGeom>
          <a:noFill/>
        </p:spPr>
        <p:txBody>
          <a:bodyPr wrap="square" rtlCol="0">
            <a:spAutoFit/>
          </a:bodyPr>
          <a:lstStyle/>
          <a:p>
            <a:pPr algn="ctr">
              <a:lnSpc>
                <a:spcPct val="150000"/>
              </a:lnSpc>
            </a:pPr>
            <a:r>
              <a:rPr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标题案例说明 </a:t>
            </a:r>
            <a:endParaRPr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a:p>
            <a:pPr algn="ctr">
              <a:lnSpc>
                <a:spcPct val="150000"/>
              </a:lnSpc>
            </a:pPr>
            <a:r>
              <a:rPr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可以参考同行产品标题，多参考5~10个卖家的标题，单独整理在一个excel表格中，这样你就会抓住哪些是核心关键词了。</a:t>
            </a:r>
            <a:r>
              <a:rPr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rPr>
              <a:t> </a:t>
            </a:r>
            <a:endParaRPr lang="en-US" altLang="zh-CN" sz="1400"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endParaRPr>
          </a:p>
        </p:txBody>
      </p:sp>
      <p:sp>
        <p:nvSpPr>
          <p:cNvPr id="29" name="文本框 28"/>
          <p:cNvSpPr txBox="1"/>
          <p:nvPr/>
        </p:nvSpPr>
        <p:spPr>
          <a:xfrm>
            <a:off x="7498692" y="1873740"/>
            <a:ext cx="2459503" cy="3415030"/>
          </a:xfrm>
          <a:prstGeom prst="rect">
            <a:avLst/>
          </a:prstGeom>
          <a:noFill/>
        </p:spPr>
        <p:txBody>
          <a:bodyPr wrap="square" rtlCol="0">
            <a:spAutoFit/>
          </a:bodyPr>
          <a:lstStyle/>
          <a:p>
            <a:pPr algn="ctr">
              <a:lnSpc>
                <a:spcPct val="150000"/>
              </a:lnSpc>
            </a:pPr>
            <a:r>
              <a:rPr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rPr>
              <a:t>一个优秀的标题是打造亚马逊爆款的重要因素，也是买家搜索到你产品的直接流量来源。最大化的为产品引流，甚至可以让买家做出正确、快速的购买行为。</a:t>
            </a:r>
            <a:endParaRPr lang="en-US" altLang="zh-CN" dirty="0">
              <a:solidFill>
                <a:schemeClr val="tx1">
                  <a:lumMod val="85000"/>
                  <a:lumOff val="15000"/>
                </a:schemeClr>
              </a:solidFill>
              <a:latin typeface="微软雅黑" panose="020B0503020204020204" charset="-122"/>
              <a:ea typeface="微软雅黑" panose="020B0503020204020204" charset="-122"/>
              <a:cs typeface="Arial Unicode MS" panose="020B0604020202020204" pitchFamily="34" charset="-122"/>
              <a:sym typeface="+mn-ea"/>
            </a:endParaRPr>
          </a:p>
        </p:txBody>
      </p:sp>
      <p:sp>
        <p:nvSpPr>
          <p:cNvPr id="16" name="文本框 15"/>
          <p:cNvSpPr txBox="1"/>
          <p:nvPr/>
        </p:nvSpPr>
        <p:spPr>
          <a:xfrm>
            <a:off x="5148580" y="306070"/>
            <a:ext cx="2235200" cy="398780"/>
          </a:xfrm>
          <a:prstGeom prst="rect">
            <a:avLst/>
          </a:prstGeom>
          <a:noFill/>
        </p:spPr>
        <p:txBody>
          <a:bodyPr wrap="square" rtlCol="0">
            <a:spAutoFit/>
          </a:bodyPr>
          <a:p>
            <a:r>
              <a:rPr lang="zh-CN" altLang="en-US" sz="2000" b="1" spc="300" dirty="0" smtClean="0">
                <a:latin typeface="+mj-ea"/>
                <a:ea typeface="+mj-ea"/>
              </a:rPr>
              <a:t>标题案例说明</a:t>
            </a:r>
            <a:endParaRPr lang="zh-CN" altLang="en-US" sz="2000" b="1" spc="300" dirty="0" smtClean="0">
              <a:latin typeface="+mj-ea"/>
              <a:ea typeface="+mj-ea"/>
            </a:endParaRPr>
          </a:p>
        </p:txBody>
      </p:sp>
      <p:pic>
        <p:nvPicPr>
          <p:cNvPr id="10" name="图片 9" descr="C:/Users/admin/AppData/Local/Temp/kaimatting_20191117144220/output_20191117144244..pngoutput_20191117144244."/>
          <p:cNvPicPr>
            <a:picLocks noChangeAspect="1"/>
          </p:cNvPicPr>
          <p:nvPr/>
        </p:nvPicPr>
        <p:blipFill>
          <a:blip r:embed="rId1"/>
          <a:stretch>
            <a:fillRect/>
          </a:stretch>
        </p:blipFill>
        <p:spPr>
          <a:xfrm>
            <a:off x="0" y="730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000" fill="hold"/>
                                        <p:tgtEl>
                                          <p:spTgt spid="19"/>
                                        </p:tgtEl>
                                        <p:attrNameLst>
                                          <p:attrName>ppt_x</p:attrName>
                                        </p:attrNameLst>
                                      </p:cBhvr>
                                      <p:tavLst>
                                        <p:tav tm="0">
                                          <p:val>
                                            <p:strVal val="1+#ppt_w/2"/>
                                          </p:val>
                                        </p:tav>
                                        <p:tav tm="100000">
                                          <p:val>
                                            <p:strVal val="#ppt_x"/>
                                          </p:val>
                                        </p:tav>
                                      </p:tavLst>
                                    </p:anim>
                                    <p:anim calcmode="lin" valueType="num">
                                      <p:cBhvr additive="base">
                                        <p:cTn id="8" dur="1000" fill="hold"/>
                                        <p:tgtEl>
                                          <p:spTgt spid="19"/>
                                        </p:tgtEl>
                                        <p:attrNameLst>
                                          <p:attrName>ppt_y</p:attrName>
                                        </p:attrNameLst>
                                      </p:cBhvr>
                                      <p:tavLst>
                                        <p:tav tm="0">
                                          <p:val>
                                            <p:strVal val="#ppt_y"/>
                                          </p:val>
                                        </p:tav>
                                        <p:tav tm="100000">
                                          <p:val>
                                            <p:strVal val="#ppt_y"/>
                                          </p:val>
                                        </p:tav>
                                      </p:tavLst>
                                    </p:anim>
                                  </p:childTnLst>
                                </p:cTn>
                              </p:par>
                              <p:par>
                                <p:cTn id="9" presetID="8" presetClass="emph" presetSubtype="0" fill="hold" nodeType="withEffect">
                                  <p:stCondLst>
                                    <p:cond delay="0"/>
                                  </p:stCondLst>
                                  <p:childTnLst>
                                    <p:animRot by="-10800000">
                                      <p:cBhvr>
                                        <p:cTn id="10" dur="1750" fill="hold"/>
                                        <p:tgtEl>
                                          <p:spTgt spid="19"/>
                                        </p:tgtEl>
                                        <p:attrNameLst>
                                          <p:attrName>r</p:attrName>
                                        </p:attrNameLst>
                                      </p:cBhvr>
                                    </p:animRot>
                                  </p:childTnLst>
                                </p:cTn>
                              </p:par>
                              <p:par>
                                <p:cTn id="11" presetID="2" presetClass="entr" presetSubtype="8" decel="10000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1000" fill="hold"/>
                                        <p:tgtEl>
                                          <p:spTgt spid="14"/>
                                        </p:tgtEl>
                                        <p:attrNameLst>
                                          <p:attrName>ppt_x</p:attrName>
                                        </p:attrNameLst>
                                      </p:cBhvr>
                                      <p:tavLst>
                                        <p:tav tm="0">
                                          <p:val>
                                            <p:strVal val="0-#ppt_w/2"/>
                                          </p:val>
                                        </p:tav>
                                        <p:tav tm="100000">
                                          <p:val>
                                            <p:strVal val="#ppt_x"/>
                                          </p:val>
                                        </p:tav>
                                      </p:tavLst>
                                    </p:anim>
                                    <p:anim calcmode="lin" valueType="num">
                                      <p:cBhvr additive="base">
                                        <p:cTn id="14" dur="1000" fill="hold"/>
                                        <p:tgtEl>
                                          <p:spTgt spid="14"/>
                                        </p:tgtEl>
                                        <p:attrNameLst>
                                          <p:attrName>ppt_y</p:attrName>
                                        </p:attrNameLst>
                                      </p:cBhvr>
                                      <p:tavLst>
                                        <p:tav tm="0">
                                          <p:val>
                                            <p:strVal val="#ppt_y"/>
                                          </p:val>
                                        </p:tav>
                                        <p:tav tm="100000">
                                          <p:val>
                                            <p:strVal val="#ppt_y"/>
                                          </p:val>
                                        </p:tav>
                                      </p:tavLst>
                                    </p:anim>
                                  </p:childTnLst>
                                </p:cTn>
                              </p:par>
                              <p:par>
                                <p:cTn id="15" presetID="8" presetClass="emph" presetSubtype="0" fill="hold" nodeType="withEffect">
                                  <p:stCondLst>
                                    <p:cond delay="0"/>
                                  </p:stCondLst>
                                  <p:childTnLst>
                                    <p:animRot by="-10800000">
                                      <p:cBhvr>
                                        <p:cTn id="16" dur="1750" fill="hold"/>
                                        <p:tgtEl>
                                          <p:spTgt spid="14"/>
                                        </p:tgtEl>
                                        <p:attrNameLst>
                                          <p:attrName>r</p:attrName>
                                        </p:attrNameLst>
                                      </p:cBhvr>
                                    </p:animRot>
                                  </p:childTnLst>
                                </p:cTn>
                              </p:par>
                              <p:par>
                                <p:cTn id="17" presetID="2" presetClass="entr" presetSubtype="2" decel="100000" fill="hold" nodeType="withEffect">
                                  <p:stCondLst>
                                    <p:cond delay="50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1500" fill="hold"/>
                                        <p:tgtEl>
                                          <p:spTgt spid="3"/>
                                        </p:tgtEl>
                                        <p:attrNameLst>
                                          <p:attrName>ppt_x</p:attrName>
                                        </p:attrNameLst>
                                      </p:cBhvr>
                                      <p:tavLst>
                                        <p:tav tm="0">
                                          <p:val>
                                            <p:strVal val="1+#ppt_w/2"/>
                                          </p:val>
                                        </p:tav>
                                        <p:tav tm="100000">
                                          <p:val>
                                            <p:strVal val="#ppt_x"/>
                                          </p:val>
                                        </p:tav>
                                      </p:tavLst>
                                    </p:anim>
                                    <p:anim calcmode="lin" valueType="num">
                                      <p:cBhvr additive="base">
                                        <p:cTn id="20" dur="1500" fill="hold"/>
                                        <p:tgtEl>
                                          <p:spTgt spid="3"/>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50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1500" fill="hold"/>
                                        <p:tgtEl>
                                          <p:spTgt spid="2"/>
                                        </p:tgtEl>
                                        <p:attrNameLst>
                                          <p:attrName>ppt_x</p:attrName>
                                        </p:attrNameLst>
                                      </p:cBhvr>
                                      <p:tavLst>
                                        <p:tav tm="0">
                                          <p:val>
                                            <p:strVal val="0-#ppt_w/2"/>
                                          </p:val>
                                        </p:tav>
                                        <p:tav tm="100000">
                                          <p:val>
                                            <p:strVal val="#ppt_x"/>
                                          </p:val>
                                        </p:tav>
                                      </p:tavLst>
                                    </p:anim>
                                    <p:anim calcmode="lin" valueType="num">
                                      <p:cBhvr additive="base">
                                        <p:cTn id="24" dur="1500" fill="hold"/>
                                        <p:tgtEl>
                                          <p:spTgt spid="2"/>
                                        </p:tgtEl>
                                        <p:attrNameLst>
                                          <p:attrName>ppt_y</p:attrName>
                                        </p:attrNameLst>
                                      </p:cBhvr>
                                      <p:tavLst>
                                        <p:tav tm="0">
                                          <p:val>
                                            <p:strVal val="#ppt_y"/>
                                          </p:val>
                                        </p:tav>
                                        <p:tav tm="100000">
                                          <p:val>
                                            <p:strVal val="#ppt_y"/>
                                          </p:val>
                                        </p:tav>
                                      </p:tavLst>
                                    </p:anim>
                                  </p:childTnLst>
                                </p:cTn>
                              </p:par>
                              <p:par>
                                <p:cTn id="25" presetID="3" presetClass="entr" presetSubtype="5" fill="hold" grpId="0" nodeType="withEffect">
                                  <p:stCondLst>
                                    <p:cond delay="750"/>
                                  </p:stCondLst>
                                  <p:iterate type="wd">
                                    <p:tmPct val="10000"/>
                                  </p:iterate>
                                  <p:childTnLst>
                                    <p:set>
                                      <p:cBhvr>
                                        <p:cTn id="26" dur="1" fill="hold">
                                          <p:stCondLst>
                                            <p:cond delay="0"/>
                                          </p:stCondLst>
                                        </p:cTn>
                                        <p:tgtEl>
                                          <p:spTgt spid="27"/>
                                        </p:tgtEl>
                                        <p:attrNameLst>
                                          <p:attrName>style.visibility</p:attrName>
                                        </p:attrNameLst>
                                      </p:cBhvr>
                                      <p:to>
                                        <p:strVal val="visible"/>
                                      </p:to>
                                    </p:set>
                                    <p:animEffect transition="in" filter="blinds(vertical)">
                                      <p:cBhvr>
                                        <p:cTn id="27" dur="500"/>
                                        <p:tgtEl>
                                          <p:spTgt spid="27"/>
                                        </p:tgtEl>
                                      </p:cBhvr>
                                    </p:animEffect>
                                  </p:childTnLst>
                                </p:cTn>
                              </p:par>
                              <p:par>
                                <p:cTn id="28" presetID="3" presetClass="entr" presetSubtype="5" fill="hold" grpId="0" nodeType="withEffect">
                                  <p:stCondLst>
                                    <p:cond delay="750"/>
                                  </p:stCondLst>
                                  <p:iterate type="wd">
                                    <p:tmPct val="10000"/>
                                  </p:iterate>
                                  <p:childTnLst>
                                    <p:set>
                                      <p:cBhvr>
                                        <p:cTn id="29" dur="1" fill="hold">
                                          <p:stCondLst>
                                            <p:cond delay="0"/>
                                          </p:stCondLst>
                                        </p:cTn>
                                        <p:tgtEl>
                                          <p:spTgt spid="29"/>
                                        </p:tgtEl>
                                        <p:attrNameLst>
                                          <p:attrName>style.visibility</p:attrName>
                                        </p:attrNameLst>
                                      </p:cBhvr>
                                      <p:to>
                                        <p:strVal val="visible"/>
                                      </p:to>
                                    </p:set>
                                    <p:animEffect transition="in" filter="blinds(vertical)">
                                      <p:cBhvr>
                                        <p:cTn id="3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755050" y="6124860"/>
            <a:ext cx="6510556" cy="5647366"/>
            <a:chOff x="8980940" y="-5338888"/>
            <a:chExt cx="9647523" cy="8368421"/>
          </a:xfrm>
        </p:grpSpPr>
        <p:sp>
          <p:nvSpPr>
            <p:cNvPr id="19" name="椭圆 18"/>
            <p:cNvSpPr/>
            <p:nvPr/>
          </p:nvSpPr>
          <p:spPr>
            <a:xfrm rot="12209326">
              <a:off x="9711863" y="-5276268"/>
              <a:ext cx="8305799" cy="8305801"/>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rot="20560962">
              <a:off x="10322663" y="-5288392"/>
              <a:ext cx="8305800" cy="8305800"/>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rot="7200000">
              <a:off x="8980943" y="-5338891"/>
              <a:ext cx="8305793" cy="8305799"/>
            </a:xfrm>
            <a:prstGeom prst="ellipse">
              <a:avLst/>
            </a:prstGeom>
            <a:noFill/>
            <a:ln w="12700">
              <a:gradFill>
                <a:gsLst>
                  <a:gs pos="39000">
                    <a:schemeClr val="accent1">
                      <a:lumMod val="5000"/>
                      <a:lumOff val="95000"/>
                    </a:schemeClr>
                  </a:gs>
                  <a:gs pos="0">
                    <a:schemeClr val="tx1">
                      <a:lumMod val="75000"/>
                      <a:lumOff val="25000"/>
                    </a:schemeClr>
                  </a:gs>
                  <a:gs pos="83000">
                    <a:schemeClr val="tx1">
                      <a:lumMod val="50000"/>
                      <a:lumOff val="50000"/>
                    </a:schemeClr>
                  </a:gs>
                  <a:gs pos="100000">
                    <a:schemeClr val="tx1">
                      <a:lumMod val="75000"/>
                      <a:lumOff val="2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椭圆 34"/>
          <p:cNvSpPr>
            <a:spLocks noChangeAspect="1"/>
          </p:cNvSpPr>
          <p:nvPr/>
        </p:nvSpPr>
        <p:spPr>
          <a:xfrm flipV="1">
            <a:off x="6004026" y="6067107"/>
            <a:ext cx="216000" cy="216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447040" y="1676400"/>
            <a:ext cx="3564255" cy="4661535"/>
          </a:xfrm>
          <a:prstGeom prst="rect">
            <a:avLst/>
          </a:prstGeom>
          <a:noFill/>
        </p:spPr>
        <p:txBody>
          <a:bodyPr wrap="square" rtlCol="0">
            <a:spAutoFit/>
          </a:bodyPr>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1.HotSale</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2.ChristmasSale</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3.Availableindifferentcolors</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4.Brandnew</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5.BestSeller</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6.SeenonTV</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7.PopularBest</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8.TopSeller</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9.Offeroftheday</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10.Customsize</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11.BestGiftEver</a:t>
            </a:r>
            <a:endParaRPr lang="en-US" altLang="zh-CN" dirty="0">
              <a:solidFill>
                <a:srgbClr val="FB6003"/>
              </a:solidFill>
              <a:latin typeface="微软雅黑" panose="020B0503020204020204" charset="-122"/>
              <a:ea typeface="微软雅黑" panose="020B0503020204020204" charset="-122"/>
              <a:cs typeface="Arial Unicode MS" panose="020B0604020202020204" pitchFamily="34" charset="-122"/>
              <a:sym typeface="+mn-ea"/>
            </a:endParaRPr>
          </a:p>
        </p:txBody>
      </p:sp>
      <p:sp>
        <p:nvSpPr>
          <p:cNvPr id="7" name="文本框 6"/>
          <p:cNvSpPr txBox="1"/>
          <p:nvPr/>
        </p:nvSpPr>
        <p:spPr>
          <a:xfrm>
            <a:off x="3470910" y="294005"/>
            <a:ext cx="5915025" cy="1198880"/>
          </a:xfrm>
          <a:prstGeom prst="rect">
            <a:avLst/>
          </a:prstGeom>
          <a:noFill/>
        </p:spPr>
        <p:txBody>
          <a:bodyPr wrap="square" rtlCol="0">
            <a:spAutoFit/>
          </a:bodyPr>
          <a:p>
            <a:r>
              <a:rPr lang="en-US" altLang="zh-CN" sz="4400" b="1" dirty="0">
                <a:latin typeface="微软雅黑" panose="020B0503020204020204" charset="-122"/>
                <a:ea typeface="微软雅黑" panose="020B0503020204020204" charset="-122"/>
                <a:cs typeface="微软雅黑" panose="020B0503020204020204" charset="-122"/>
              </a:rPr>
              <a:t>LISTING</a:t>
            </a:r>
            <a:r>
              <a:rPr lang="zh-CN" altLang="en-US" sz="4400" b="1" dirty="0">
                <a:latin typeface="微软雅黑" panose="020B0503020204020204" charset="-122"/>
                <a:ea typeface="微软雅黑" panose="020B0503020204020204" charset="-122"/>
                <a:cs typeface="微软雅黑" panose="020B0503020204020204" charset="-122"/>
              </a:rPr>
              <a:t>标题禁用词组</a:t>
            </a:r>
            <a:endParaRPr lang="en-US" altLang="zh-CN" sz="4400" b="1" dirty="0">
              <a:latin typeface="+mj-ea"/>
              <a:ea typeface="+mj-ea"/>
            </a:endParaRPr>
          </a:p>
          <a:p>
            <a:r>
              <a:rPr lang="en-US" altLang="zh-CN" sz="2800" dirty="0">
                <a:latin typeface="微软雅黑" panose="020B0503020204020204" charset="-122"/>
                <a:ea typeface="微软雅黑" panose="020B0503020204020204" charset="-122"/>
                <a:cs typeface="Arial" panose="020B0604020202020204" pitchFamily="34" charset="0"/>
              </a:rPr>
              <a:t>    LISTING Title Disable Phrase</a:t>
            </a:r>
            <a:endParaRPr lang="zh-CN" altLang="en-US" sz="2800" b="1" dirty="0">
              <a:latin typeface="微软雅黑" panose="020B0503020204020204" charset="-122"/>
              <a:ea typeface="微软雅黑" panose="020B0503020204020204" charset="-122"/>
              <a:cs typeface="Arial" panose="020B0604020202020204" pitchFamily="34" charset="0"/>
            </a:endParaRPr>
          </a:p>
        </p:txBody>
      </p:sp>
      <p:sp>
        <p:nvSpPr>
          <p:cNvPr id="2" name="文本框 1"/>
          <p:cNvSpPr txBox="1"/>
          <p:nvPr/>
        </p:nvSpPr>
        <p:spPr>
          <a:xfrm>
            <a:off x="3909695" y="1676400"/>
            <a:ext cx="3910965" cy="4661535"/>
          </a:xfrm>
          <a:prstGeom prst="rect">
            <a:avLst/>
          </a:prstGeom>
          <a:noFill/>
        </p:spPr>
        <p:txBody>
          <a:bodyPr wrap="square" rtlCol="0">
            <a:spAutoFit/>
          </a:bodyPr>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12.100%Quantity</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13.freeworldwideshipping</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14.sexy</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15.FREEDELIVERY </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16.Wholesale</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17.2-3daysshipping</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18.Buy2Get1Free</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19.GuaranteedorMondayBack</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20.Bestseller</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21.NEWCOLORSAVAIABLE</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22.newarrival</a:t>
            </a:r>
            <a:endParaRPr lang="en-US" altLang="zh-CN" dirty="0">
              <a:solidFill>
                <a:srgbClr val="FB6003"/>
              </a:solidFill>
              <a:latin typeface="微软雅黑" panose="020B0503020204020204" charset="-122"/>
              <a:ea typeface="微软雅黑" panose="020B0503020204020204" charset="-122"/>
              <a:cs typeface="Arial Unicode MS" panose="020B0604020202020204" pitchFamily="34" charset="-122"/>
              <a:sym typeface="+mn-ea"/>
            </a:endParaRPr>
          </a:p>
        </p:txBody>
      </p:sp>
      <p:sp>
        <p:nvSpPr>
          <p:cNvPr id="3" name="文本框 2"/>
          <p:cNvSpPr txBox="1"/>
          <p:nvPr/>
        </p:nvSpPr>
        <p:spPr>
          <a:xfrm>
            <a:off x="7538720" y="1676400"/>
            <a:ext cx="4638040" cy="4661535"/>
          </a:xfrm>
          <a:prstGeom prst="rect">
            <a:avLst/>
          </a:prstGeom>
          <a:noFill/>
        </p:spPr>
        <p:txBody>
          <a:bodyPr wrap="square" rtlCol="0">
            <a:spAutoFit/>
          </a:bodyPr>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23.1BestRated</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24.MoneyBack</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25.Limitededition</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26.Nottomiss</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27.PerfectFit</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28.Greatprice</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29.primedaydeals</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30.HighQuality</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31.ALLOtherSizesandStylesonRequest</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32.ThepackagewillarrivebeforeChristmas</a:t>
            </a:r>
            <a:endParaRPr lang="en-US" altLang="zh-CN" dirty="0">
              <a:solidFill>
                <a:srgbClr val="FB6003"/>
              </a:solidFill>
              <a:latin typeface="微软雅黑" panose="020B0503020204020204" charset="-122"/>
              <a:ea typeface="微软雅黑" panose="020B0503020204020204" charset="-122"/>
              <a:sym typeface="+mn-ea"/>
            </a:endParaRPr>
          </a:p>
          <a:p>
            <a:pPr algn="l">
              <a:lnSpc>
                <a:spcPct val="150000"/>
              </a:lnSpc>
            </a:pPr>
            <a:r>
              <a:rPr lang="en-US" altLang="zh-CN" dirty="0">
                <a:solidFill>
                  <a:srgbClr val="FB6003"/>
                </a:solidFill>
                <a:latin typeface="微软雅黑" panose="020B0503020204020204" charset="-122"/>
                <a:ea typeface="微软雅黑" panose="020B0503020204020204" charset="-122"/>
                <a:sym typeface="+mn-ea"/>
              </a:rPr>
              <a:t>33.[100%]</a:t>
            </a:r>
            <a:r>
              <a:rPr lang="en-US" altLang="zh-CN" dirty="0" err="1">
                <a:solidFill>
                  <a:srgbClr val="FB6003"/>
                </a:solidFill>
                <a:latin typeface="微软雅黑" panose="020B0503020204020204" charset="-122"/>
                <a:ea typeface="微软雅黑" panose="020B0503020204020204" charset="-122"/>
                <a:sym typeface="+mn-ea"/>
              </a:rPr>
              <a:t>SatisfactionGuaranteed</a:t>
            </a:r>
            <a:endParaRPr lang="en-US" altLang="zh-CN" dirty="0" err="1">
              <a:solidFill>
                <a:srgbClr val="FB6003"/>
              </a:solidFill>
              <a:latin typeface="微软雅黑" panose="020B0503020204020204" charset="-122"/>
              <a:ea typeface="微软雅黑" panose="020B0503020204020204" charset="-122"/>
              <a:cs typeface="Arial Unicode MS" panose="020B0604020202020204" pitchFamily="34" charset="-122"/>
              <a:sym typeface="+mn-ea"/>
            </a:endParaRPr>
          </a:p>
        </p:txBody>
      </p:sp>
      <p:pic>
        <p:nvPicPr>
          <p:cNvPr id="4" name="图片 3" descr="C:/Users/admin/AppData/Local/Temp/kaimatting_20191117144220/output_20191117144244..pngoutput_20191117144244."/>
          <p:cNvPicPr>
            <a:picLocks noChangeAspect="1"/>
          </p:cNvPicPr>
          <p:nvPr/>
        </p:nvPicPr>
        <p:blipFill>
          <a:blip r:embed="rId1"/>
          <a:stretch>
            <a:fillRect/>
          </a:stretch>
        </p:blipFill>
        <p:spPr>
          <a:xfrm>
            <a:off x="0" y="7303"/>
            <a:ext cx="2026920" cy="627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1000" fill="hold"/>
                                        <p:tgtEl>
                                          <p:spTgt spid="18"/>
                                        </p:tgtEl>
                                        <p:attrNameLst>
                                          <p:attrName>ppt_w</p:attrName>
                                        </p:attrNameLst>
                                      </p:cBhvr>
                                      <p:tavLst>
                                        <p:tav tm="0">
                                          <p:val>
                                            <p:fltVal val="0"/>
                                          </p:val>
                                        </p:tav>
                                        <p:tav tm="100000">
                                          <p:val>
                                            <p:strVal val="#ppt_w"/>
                                          </p:val>
                                        </p:tav>
                                      </p:tavLst>
                                    </p:anim>
                                    <p:anim calcmode="lin" valueType="num">
                                      <p:cBhvr>
                                        <p:cTn id="8" dur="1000" fill="hold"/>
                                        <p:tgtEl>
                                          <p:spTgt spid="18"/>
                                        </p:tgtEl>
                                        <p:attrNameLst>
                                          <p:attrName>ppt_h</p:attrName>
                                        </p:attrNameLst>
                                      </p:cBhvr>
                                      <p:tavLst>
                                        <p:tav tm="0">
                                          <p:val>
                                            <p:fltVal val="0"/>
                                          </p:val>
                                        </p:tav>
                                        <p:tav tm="100000">
                                          <p:val>
                                            <p:strVal val="#ppt_h"/>
                                          </p:val>
                                        </p:tav>
                                      </p:tavLst>
                                    </p:anim>
                                    <p:anim calcmode="lin" valueType="num">
                                      <p:cBhvr>
                                        <p:cTn id="9" dur="1000" fill="hold"/>
                                        <p:tgtEl>
                                          <p:spTgt spid="18"/>
                                        </p:tgtEl>
                                        <p:attrNameLst>
                                          <p:attrName>style.rotation</p:attrName>
                                        </p:attrNameLst>
                                      </p:cBhvr>
                                      <p:tavLst>
                                        <p:tav tm="0">
                                          <p:val>
                                            <p:fltVal val="90"/>
                                          </p:val>
                                        </p:tav>
                                        <p:tav tm="100000">
                                          <p:val>
                                            <p:fltVal val="0"/>
                                          </p:val>
                                        </p:tav>
                                      </p:tavLst>
                                    </p:anim>
                                    <p:animEffect transition="in" filter="fade">
                                      <p:cBhvr>
                                        <p:cTn id="10" dur="1000"/>
                                        <p:tgtEl>
                                          <p:spTgt spid="18"/>
                                        </p:tgtEl>
                                      </p:cBhvr>
                                    </p:animEffect>
                                  </p:childTnLst>
                                </p:cTn>
                              </p:par>
                              <p:par>
                                <p:cTn id="11" presetID="8" presetClass="emph" presetSubtype="0" fill="hold" nodeType="withEffect">
                                  <p:stCondLst>
                                    <p:cond delay="0"/>
                                  </p:stCondLst>
                                  <p:childTnLst>
                                    <p:animRot by="-21600000">
                                      <p:cBhvr>
                                        <p:cTn id="12" dur="1750" fill="hold"/>
                                        <p:tgtEl>
                                          <p:spTgt spid="18"/>
                                        </p:tgtEl>
                                        <p:attrNameLst>
                                          <p:attrName>r</p:attrName>
                                        </p:attrNameLst>
                                      </p:cBhvr>
                                    </p:animRot>
                                  </p:childTnLst>
                                </p:cTn>
                              </p:par>
                              <p:par>
                                <p:cTn id="13" presetID="10" presetClass="entr" presetSubtype="0" fill="hold" grpId="0" nodeType="withEffect">
                                  <p:stCondLst>
                                    <p:cond delay="1500"/>
                                  </p:stCondLst>
                                  <p:childTnLst>
                                    <p:set>
                                      <p:cBhvr>
                                        <p:cTn id="14" dur="1" fill="hold">
                                          <p:stCondLst>
                                            <p:cond delay="0"/>
                                          </p:stCondLst>
                                        </p:cTn>
                                        <p:tgtEl>
                                          <p:spTgt spid="35"/>
                                        </p:tgtEl>
                                        <p:attrNameLst>
                                          <p:attrName>style.visibility</p:attrName>
                                        </p:attrNameLst>
                                      </p:cBhvr>
                                      <p:to>
                                        <p:strVal val="visible"/>
                                      </p:to>
                                    </p:set>
                                    <p:animEffect transition="in" filter="fade">
                                      <p:cBhvr>
                                        <p:cTn id="15" dur="1000"/>
                                        <p:tgtEl>
                                          <p:spTgt spid="35"/>
                                        </p:tgtEl>
                                      </p:cBhvr>
                                    </p:animEffect>
                                  </p:childTnLst>
                                </p:cTn>
                              </p:par>
                              <p:par>
                                <p:cTn id="16" presetID="42" presetClass="entr" presetSubtype="0"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1000"/>
                                        <p:tgtEl>
                                          <p:spTgt spid="36"/>
                                        </p:tgtEl>
                                      </p:cBhvr>
                                    </p:animEffect>
                                    <p:anim calcmode="lin" valueType="num">
                                      <p:cBhvr>
                                        <p:cTn id="19" dur="1000" fill="hold"/>
                                        <p:tgtEl>
                                          <p:spTgt spid="36"/>
                                        </p:tgtEl>
                                        <p:attrNameLst>
                                          <p:attrName>ppt_x</p:attrName>
                                        </p:attrNameLst>
                                      </p:cBhvr>
                                      <p:tavLst>
                                        <p:tav tm="0">
                                          <p:val>
                                            <p:strVal val="#ppt_x"/>
                                          </p:val>
                                        </p:tav>
                                        <p:tav tm="100000">
                                          <p:val>
                                            <p:strVal val="#ppt_x"/>
                                          </p:val>
                                        </p:tav>
                                      </p:tavLst>
                                    </p:anim>
                                    <p:anim calcmode="lin" valueType="num">
                                      <p:cBhvr>
                                        <p:cTn id="20" dur="1000" fill="hold"/>
                                        <p:tgtEl>
                                          <p:spTgt spid="36"/>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000"/>
                                        <p:tgtEl>
                                          <p:spTgt spid="2"/>
                                        </p:tgtEl>
                                      </p:cBhvr>
                                    </p:animEffect>
                                    <p:anim calcmode="lin" valueType="num">
                                      <p:cBhvr>
                                        <p:cTn id="24" dur="1000" fill="hold"/>
                                        <p:tgtEl>
                                          <p:spTgt spid="2"/>
                                        </p:tgtEl>
                                        <p:attrNameLst>
                                          <p:attrName>ppt_x</p:attrName>
                                        </p:attrNameLst>
                                      </p:cBhvr>
                                      <p:tavLst>
                                        <p:tav tm="0">
                                          <p:val>
                                            <p:strVal val="#ppt_x"/>
                                          </p:val>
                                        </p:tav>
                                        <p:tav tm="100000">
                                          <p:val>
                                            <p:strVal val="#ppt_x"/>
                                          </p:val>
                                        </p:tav>
                                      </p:tavLst>
                                    </p:anim>
                                    <p:anim calcmode="lin" valueType="num">
                                      <p:cBhvr>
                                        <p:cTn id="25" dur="1000" fill="hold"/>
                                        <p:tgtEl>
                                          <p:spTgt spid="2"/>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bldLvl="0" animBg="1"/>
      <p:bldP spid="36" grpId="0"/>
      <p:bldP spid="2" grpId="0"/>
      <p:bldP spid="3" grpId="0"/>
    </p:bldLst>
  </p:timing>
</p:sld>
</file>

<file path=ppt/tags/tag1.xml><?xml version="1.0" encoding="utf-8"?>
<p:tagLst xmlns:p="http://schemas.openxmlformats.org/presentationml/2006/main">
  <p:tag name="MH" val="20160401161922"/>
  <p:tag name="MH_LIBRARY" val="GRAPHIC"/>
  <p:tag name="MH_TYPE" val="Text"/>
  <p:tag name="MH_ORDER" val="3"/>
</p:tagLst>
</file>

<file path=ppt/tags/tag2.xml><?xml version="1.0" encoding="utf-8"?>
<p:tagLst xmlns:p="http://schemas.openxmlformats.org/presentationml/2006/main">
  <p:tag name="MH" val="20160401161922"/>
  <p:tag name="MH_LIBRARY" val="GRAPHIC"/>
  <p:tag name="MH_TYPE" val="Text"/>
  <p:tag name="MH_ORDER" val="3"/>
</p:tagLst>
</file>

<file path=ppt/tags/tag3.xml><?xml version="1.0" encoding="utf-8"?>
<p:tagLst xmlns:p="http://schemas.openxmlformats.org/presentationml/2006/main">
  <p:tag name="MH" val="20160401161922"/>
  <p:tag name="MH_LIBRARY" val="GRAPHIC"/>
  <p:tag name="MH_TYPE" val="Text"/>
  <p:tag name="MH_ORDER" val="3"/>
</p:tagLst>
</file>

<file path=ppt/tags/tag4.xml><?xml version="1.0" encoding="utf-8"?>
<p:tagLst xmlns:p="http://schemas.openxmlformats.org/presentationml/2006/main">
  <p:tag name="MH" val="20160401161922"/>
  <p:tag name="MH_LIBRARY" val="GRAPHIC"/>
  <p:tag name="MH_TYPE" val="Text"/>
  <p:tag name="MH_ORDER" val="3"/>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兰亭粗黑+细黑_GBK">
      <a:majorFont>
        <a:latin typeface="Open Sans Semibold"/>
        <a:ea typeface="微软雅黑"/>
        <a:cs typeface=""/>
      </a:majorFont>
      <a:minorFont>
        <a:latin typeface="Open Sans Light"/>
        <a:ea typeface="方正兰亭细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7430</Words>
  <Application>WPS 演示</Application>
  <PresentationFormat>宽屏</PresentationFormat>
  <Paragraphs>332</Paragraphs>
  <Slides>27</Slides>
  <Notes>6</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27</vt:i4>
      </vt:variant>
    </vt:vector>
  </HeadingPairs>
  <TitlesOfParts>
    <vt:vector size="48" baseType="lpstr">
      <vt:lpstr>Arial</vt:lpstr>
      <vt:lpstr>宋体</vt:lpstr>
      <vt:lpstr>Wingdings</vt:lpstr>
      <vt:lpstr>华文细黑</vt:lpstr>
      <vt:lpstr>造字工房悦黑体验版纤细体</vt:lpstr>
      <vt:lpstr>微软雅黑</vt:lpstr>
      <vt:lpstr>华文仿宋</vt:lpstr>
      <vt:lpstr>Arial Unicode MS</vt:lpstr>
      <vt:lpstr>黑体</vt:lpstr>
      <vt:lpstr>Open Sans Light</vt:lpstr>
      <vt:lpstr>Open Sans</vt:lpstr>
      <vt:lpstr>Arial Unicode MS</vt:lpstr>
      <vt:lpstr>等线</vt:lpstr>
      <vt:lpstr>Calibri</vt:lpstr>
      <vt:lpstr>仿宋</vt:lpstr>
      <vt:lpstr>华文楷体</vt:lpstr>
      <vt:lpstr>方正兰亭超细黑简体</vt:lpstr>
      <vt:lpstr>Open Sans Semibold</vt:lpstr>
      <vt:lpstr>Segoe UI</vt:lpstr>
      <vt:lpstr>方正兰亭细黑_GBK</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Administrator</cp:lastModifiedBy>
  <cp:revision>11</cp:revision>
  <dcterms:created xsi:type="dcterms:W3CDTF">2018-03-13T12:27:00Z</dcterms:created>
  <dcterms:modified xsi:type="dcterms:W3CDTF">2019-11-18T13:18:13Z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2052-10.1.0.7698</vt:lpwstr>
  </property>
</Properties>
</file>

<file path=docProps/thumbnail.jpeg>
</file>